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2"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6" r:id="rId21"/>
    <p:sldId id="275" r:id="rId22"/>
    <p:sldId id="278" r:id="rId23"/>
    <p:sldId id="279" r:id="rId24"/>
    <p:sldId id="309" r:id="rId25"/>
    <p:sldId id="310"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F6DE727-AC1F-4873-AB3D-C6987920EC0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6DE727-AC1F-4873-AB3D-C6987920EC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6DE727-AC1F-4873-AB3D-C6987920EC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6DE727-AC1F-4873-AB3D-C6987920EC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6DE727-AC1F-4873-AB3D-C6987920EC0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6DE727-AC1F-4873-AB3D-C6987920EC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6DE727-AC1F-4873-AB3D-C6987920EC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F6DE727-AC1F-4873-AB3D-C6987920EC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6DE727-AC1F-4873-AB3D-C6987920EC0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6DE727-AC1F-4873-AB3D-C6987920EC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A8C776A-391B-41B5-B42F-DBDE98B63769}" type="datetimeFigureOut">
              <a:rPr lang="en-US" smtClean="0"/>
              <a:pPr/>
              <a:t>11/22/2021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6DE727-AC1F-4873-AB3D-C6987920EC0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A8C776A-391B-41B5-B42F-DBDE98B63769}" type="datetimeFigureOut">
              <a:rPr lang="en-US" smtClean="0"/>
              <a:pPr/>
              <a:t>11/22/2021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6DE727-AC1F-4873-AB3D-C6987920EC0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eginnersbook.com/2015/04/json-tutorial/" TargetMode="External"/><Relationship Id="rId2" Type="http://schemas.openxmlformats.org/officeDocument/2006/relationships/hyperlink" Target="https://beginnersbook.com/2015/04/acid-properties-in-dbm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rite.geeksforgeeks.org/geek/the-world-of-big-dat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geeksforgeeks.org/machine-learn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geeksforgeeks.org/jvm-works-jvm-architectur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rite.geeksforgeeks.org/geek/ml-what-is-machine-learning-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Platform_as_a_service" TargetMode="External"/><Relationship Id="rId7" Type="http://schemas.openxmlformats.org/officeDocument/2006/relationships/hyperlink" Target="https://en.wikipedia.org/wiki/WebSocket" TargetMode="External"/><Relationship Id="rId2" Type="http://schemas.openxmlformats.org/officeDocument/2006/relationships/hyperlink" Target="https://en.wikipedia.org/wiki/Internet_of_things" TargetMode="External"/><Relationship Id="rId1" Type="http://schemas.openxmlformats.org/officeDocument/2006/relationships/slideLayout" Target="../slideLayouts/slideLayout2.xml"/><Relationship Id="rId6" Type="http://schemas.openxmlformats.org/officeDocument/2006/relationships/hyperlink" Target="https://en.wikipedia.org/wiki/ReStructuredText" TargetMode="External"/><Relationship Id="rId5" Type="http://schemas.openxmlformats.org/officeDocument/2006/relationships/hyperlink" Target="https://en.wikipedia.org/wiki/API" TargetMode="External"/><Relationship Id="rId4" Type="http://schemas.openxmlformats.org/officeDocument/2006/relationships/hyperlink" Target="https://en.wikipedia.org/wiki/Mqt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it4nextgen.com/8-best-full-stack-python-frameworks-to-embed-python-code-to-the-web/"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xively.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04999"/>
          </a:xfrm>
        </p:spPr>
        <p:txBody>
          <a:bodyPr/>
          <a:lstStyle/>
          <a:p>
            <a:r>
              <a:rPr lang="en-US" b="1" dirty="0" smtClean="0"/>
              <a:t>			</a:t>
            </a:r>
            <a:endParaRPr lang="en-US" dirty="0">
              <a:solidFill>
                <a:schemeClr val="accent5">
                  <a:lumMod val="75000"/>
                </a:schemeClr>
              </a:solidFill>
            </a:endParaRPr>
          </a:p>
        </p:txBody>
      </p:sp>
      <p:sp>
        <p:nvSpPr>
          <p:cNvPr id="3" name="Subtitle 2"/>
          <p:cNvSpPr>
            <a:spLocks noGrp="1"/>
          </p:cNvSpPr>
          <p:nvPr>
            <p:ph type="subTitle" idx="1"/>
          </p:nvPr>
        </p:nvSpPr>
        <p:spPr/>
        <p:txBody>
          <a:bodyPr/>
          <a:lstStyle/>
          <a:p>
            <a:endParaRPr lang="en-US" dirty="0"/>
          </a:p>
        </p:txBody>
      </p:sp>
      <p:pic>
        <p:nvPicPr>
          <p:cNvPr id="4" name="Picture 3" descr="internet-of-things IMG.jpg"/>
          <p:cNvPicPr>
            <a:picLocks noChangeAspect="1"/>
          </p:cNvPicPr>
          <p:nvPr/>
        </p:nvPicPr>
        <p:blipFill>
          <a:blip r:embed="rId2" cstate="print"/>
          <a:stretch>
            <a:fillRect/>
          </a:stretch>
        </p:blipFill>
        <p:spPr>
          <a:xfrm>
            <a:off x="1371600" y="2895600"/>
            <a:ext cx="6477000" cy="3818153"/>
          </a:xfrm>
          <a:prstGeom prst="rect">
            <a:avLst/>
          </a:prstGeom>
        </p:spPr>
      </p:pic>
      <p:sp>
        <p:nvSpPr>
          <p:cNvPr id="5" name="Rounded Rectangle 4"/>
          <p:cNvSpPr/>
          <p:nvPr/>
        </p:nvSpPr>
        <p:spPr>
          <a:xfrm>
            <a:off x="1143000" y="609600"/>
            <a:ext cx="6858000" cy="2209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smtClean="0">
                <a:solidFill>
                  <a:schemeClr val="tx2"/>
                </a:solidFill>
              </a:rPr>
              <a:t>CS8081 </a:t>
            </a:r>
            <a:endParaRPr lang="en-US" sz="4400" b="1" dirty="0">
              <a:solidFill>
                <a:schemeClr val="tx2"/>
              </a:solidFill>
            </a:endParaRPr>
          </a:p>
          <a:p>
            <a:pPr algn="ctr"/>
            <a:r>
              <a:rPr lang="en-US" sz="4400" b="1" dirty="0" smtClean="0">
                <a:solidFill>
                  <a:schemeClr val="tx2"/>
                </a:solidFill>
              </a:rPr>
              <a:t>INTERNET OF THINGS </a:t>
            </a:r>
            <a:endParaRPr lang="en-US" sz="4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00200"/>
            <a:ext cx="8686800" cy="4525963"/>
          </a:xfrm>
        </p:spPr>
        <p:txBody>
          <a:bodyPr/>
          <a:lstStyle/>
          <a:p>
            <a:pPr algn="just"/>
            <a:r>
              <a:rPr lang="en-US" dirty="0"/>
              <a:t>When </a:t>
            </a:r>
            <a:r>
              <a:rPr lang="en-US" b="1" dirty="0">
                <a:solidFill>
                  <a:srgbClr val="FF0000"/>
                </a:solidFill>
              </a:rPr>
              <a:t>data arrives at the data center, it is possible to process it in real-time</a:t>
            </a:r>
            <a:r>
              <a:rPr lang="en-US" dirty="0"/>
              <a:t>, just like at the edge, </a:t>
            </a:r>
            <a:r>
              <a:rPr lang="en-US" b="1" dirty="0"/>
              <a:t>while it </a:t>
            </a:r>
            <a:r>
              <a:rPr lang="en-US" b="1" dirty="0" smtClean="0"/>
              <a:t>is still in motion</a:t>
            </a:r>
            <a:r>
              <a:rPr lang="en-US" dirty="0" smtClean="0"/>
              <a:t>. </a:t>
            </a:r>
          </a:p>
          <a:p>
            <a:pPr algn="just"/>
            <a:r>
              <a:rPr lang="en-US" b="1" dirty="0" smtClean="0">
                <a:solidFill>
                  <a:srgbClr val="00B0F0"/>
                </a:solidFill>
              </a:rPr>
              <a:t>Tools with this sort of capability, such as </a:t>
            </a:r>
            <a:r>
              <a:rPr lang="en-US" b="1" u="sng" dirty="0" smtClean="0">
                <a:solidFill>
                  <a:srgbClr val="00B0F0"/>
                </a:solidFill>
              </a:rPr>
              <a:t>Spark, Storm, and </a:t>
            </a:r>
            <a:r>
              <a:rPr lang="en-US" b="1" u="sng" dirty="0" err="1" smtClean="0">
                <a:solidFill>
                  <a:srgbClr val="00B0F0"/>
                </a:solidFill>
              </a:rPr>
              <a:t>Flink</a:t>
            </a:r>
            <a:r>
              <a:rPr lang="en-US" b="1" dirty="0" smtClean="0">
                <a:solidFill>
                  <a:srgbClr val="00B0F0"/>
                </a:solidFill>
              </a:rPr>
              <a:t>, are relatively nascent compared </a:t>
            </a:r>
            <a:r>
              <a:rPr lang="en-US" b="1" dirty="0">
                <a:solidFill>
                  <a:srgbClr val="00B0F0"/>
                </a:solidFill>
              </a:rPr>
              <a:t>to the tools for analyzing stored data</a:t>
            </a:r>
            <a:r>
              <a:rPr lang="en-US" b="1"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IoT</a:t>
            </a:r>
            <a:r>
              <a:rPr lang="en-US" b="1" dirty="0"/>
              <a:t> Data Analytics Overview</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762000" y="1524000"/>
            <a:ext cx="8084369" cy="4648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Application of Value and Complexity Factors to the Types of Data Analysis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2514600" y="2286000"/>
            <a:ext cx="3857625" cy="30384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IoT</a:t>
            </a:r>
            <a:r>
              <a:rPr lang="en-US" b="1" dirty="0"/>
              <a:t> Data Analytics Challenges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a:t>Scaling problems: </a:t>
            </a:r>
            <a:endParaRPr lang="en-US" b="1" dirty="0" smtClean="0"/>
          </a:p>
          <a:p>
            <a:pPr lvl="1" algn="just"/>
            <a:r>
              <a:rPr lang="en-US" dirty="0" smtClean="0"/>
              <a:t>Due </a:t>
            </a:r>
            <a:r>
              <a:rPr lang="en-US" dirty="0"/>
              <a:t>to the large number of smart objects in most </a:t>
            </a:r>
            <a:r>
              <a:rPr lang="en-US" dirty="0" err="1"/>
              <a:t>IoT</a:t>
            </a:r>
            <a:r>
              <a:rPr lang="en-US" dirty="0"/>
              <a:t> networks </a:t>
            </a:r>
            <a:r>
              <a:rPr lang="en-US" dirty="0" smtClean="0"/>
              <a:t>that continually </a:t>
            </a:r>
            <a:r>
              <a:rPr lang="en-US" dirty="0"/>
              <a:t>send data, relational </a:t>
            </a:r>
            <a:r>
              <a:rPr lang="en-US" b="1" dirty="0">
                <a:solidFill>
                  <a:srgbClr val="FF0000"/>
                </a:solidFill>
              </a:rPr>
              <a:t>databases can grow incredibly large very quickly. This can result </a:t>
            </a:r>
            <a:r>
              <a:rPr lang="en-US" b="1" dirty="0" smtClean="0">
                <a:solidFill>
                  <a:srgbClr val="FF0000"/>
                </a:solidFill>
              </a:rPr>
              <a:t>in performance </a:t>
            </a:r>
            <a:r>
              <a:rPr lang="en-US" b="1" dirty="0">
                <a:solidFill>
                  <a:srgbClr val="FF0000"/>
                </a:solidFill>
              </a:rPr>
              <a:t>issues that can be costly to resolve</a:t>
            </a:r>
            <a:r>
              <a:rPr lang="en-US" dirty="0"/>
              <a:t>, often requiring more hardware and </a:t>
            </a:r>
            <a:r>
              <a:rPr lang="en-US" dirty="0" smtClean="0"/>
              <a:t>architecture changes</a:t>
            </a:r>
            <a:r>
              <a:rPr lang="en-US" dirty="0"/>
              <a:t>.</a:t>
            </a:r>
          </a:p>
          <a:p>
            <a:pPr algn="just"/>
            <a:r>
              <a:rPr lang="en-US" b="1" dirty="0"/>
              <a:t>Volatility of data: </a:t>
            </a:r>
            <a:endParaRPr lang="en-US" b="1" dirty="0" smtClean="0"/>
          </a:p>
          <a:p>
            <a:pPr lvl="1" algn="just"/>
            <a:r>
              <a:rPr lang="en-US" dirty="0" smtClean="0"/>
              <a:t>With </a:t>
            </a:r>
            <a:r>
              <a:rPr lang="en-US" dirty="0"/>
              <a:t>relational databases, it is </a:t>
            </a:r>
            <a:r>
              <a:rPr lang="en-US" b="1" dirty="0"/>
              <a:t>critical that the schema be designed </a:t>
            </a:r>
            <a:r>
              <a:rPr lang="en-US" b="1" dirty="0" smtClean="0"/>
              <a:t>correctly from </a:t>
            </a:r>
            <a:r>
              <a:rPr lang="en-US" b="1" dirty="0"/>
              <a:t>the beginning</a:t>
            </a:r>
            <a:r>
              <a:rPr lang="en-US" dirty="0"/>
              <a:t>. Changing it later can slow or stop the database from operating. Due to </a:t>
            </a:r>
            <a:r>
              <a:rPr lang="en-US" dirty="0" smtClean="0"/>
              <a:t>the lack </a:t>
            </a:r>
            <a:r>
              <a:rPr lang="en-US" dirty="0"/>
              <a:t>of flexibility, revisions to the schema must be kept at a minimum. </a:t>
            </a:r>
            <a:endParaRPr lang="en-US" dirty="0" smtClean="0"/>
          </a:p>
          <a:p>
            <a:pPr lvl="1" algn="just"/>
            <a:r>
              <a:rPr lang="en-US" dirty="0" err="1" smtClean="0"/>
              <a:t>IoT</a:t>
            </a:r>
            <a:r>
              <a:rPr lang="en-US" dirty="0" smtClean="0"/>
              <a:t> </a:t>
            </a:r>
            <a:r>
              <a:rPr lang="en-US" dirty="0"/>
              <a:t>data, however, is </a:t>
            </a:r>
            <a:r>
              <a:rPr lang="en-US" b="1" dirty="0" smtClean="0">
                <a:solidFill>
                  <a:srgbClr val="FF0000"/>
                </a:solidFill>
              </a:rPr>
              <a:t>volatile in </a:t>
            </a:r>
            <a:r>
              <a:rPr lang="en-US" b="1" dirty="0">
                <a:solidFill>
                  <a:srgbClr val="FF0000"/>
                </a:solidFill>
              </a:rPr>
              <a:t>the sense that the data model is likely to change and evolve over time</a:t>
            </a:r>
            <a:r>
              <a:rPr lang="en-US" dirty="0"/>
              <a:t>. </a:t>
            </a:r>
            <a:r>
              <a:rPr lang="en-US" dirty="0">
                <a:solidFill>
                  <a:srgbClr val="00B050"/>
                </a:solidFill>
              </a:rPr>
              <a:t>A dynamic schema </a:t>
            </a:r>
            <a:r>
              <a:rPr lang="en-US" dirty="0" smtClean="0">
                <a:solidFill>
                  <a:srgbClr val="00B050"/>
                </a:solidFill>
              </a:rPr>
              <a:t>is often </a:t>
            </a:r>
            <a:r>
              <a:rPr lang="en-US" dirty="0">
                <a:solidFill>
                  <a:srgbClr val="00B050"/>
                </a:solidFill>
              </a:rPr>
              <a:t>required so that data </a:t>
            </a:r>
            <a:r>
              <a:rPr lang="en-US" b="1" u="sng" dirty="0">
                <a:solidFill>
                  <a:srgbClr val="00B050"/>
                </a:solidFill>
              </a:rPr>
              <a:t>model changes can be made daily or even hourly.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Machine Learning</a:t>
            </a:r>
            <a:endParaRPr lang="en-US" dirty="0"/>
          </a:p>
        </p:txBody>
      </p:sp>
      <p:sp>
        <p:nvSpPr>
          <p:cNvPr id="3" name="Content Placeholder 2"/>
          <p:cNvSpPr>
            <a:spLocks noGrp="1"/>
          </p:cNvSpPr>
          <p:nvPr>
            <p:ph idx="1"/>
          </p:nvPr>
        </p:nvSpPr>
        <p:spPr/>
        <p:txBody>
          <a:bodyPr>
            <a:normAutofit/>
          </a:bodyPr>
          <a:lstStyle/>
          <a:p>
            <a:pPr algn="just"/>
            <a:r>
              <a:rPr lang="en-US" dirty="0" smtClean="0"/>
              <a:t>One of the core subjects in </a:t>
            </a:r>
            <a:r>
              <a:rPr lang="en-US" dirty="0" err="1" smtClean="0"/>
              <a:t>IoT</a:t>
            </a:r>
            <a:r>
              <a:rPr lang="en-US" dirty="0" smtClean="0"/>
              <a:t> is how to makes sense of the data that is generated. Because much of this data can appear incomprehensible to the naked eye, specialized tools and algorithms are needed to find the data relationships that will lead to new business insights. </a:t>
            </a:r>
          </a:p>
          <a:p>
            <a:pPr algn="just"/>
            <a:r>
              <a:rPr lang="en-US" dirty="0" smtClean="0"/>
              <a:t>This brings us to the subject of machine learning (ML).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ML is indeed central to </a:t>
            </a:r>
            <a:r>
              <a:rPr lang="en-US" dirty="0" err="1" smtClean="0"/>
              <a:t>IoT</a:t>
            </a:r>
            <a:r>
              <a:rPr lang="en-US" dirty="0" smtClean="0"/>
              <a:t>. Data collected by smart objects needs to be analyzed, and intelligent actions need to be taken based on these analyses. </a:t>
            </a:r>
          </a:p>
          <a:p>
            <a:pPr algn="just"/>
            <a:r>
              <a:rPr lang="en-US" dirty="0" smtClean="0"/>
              <a:t>Performing this kind of operation manually is almost impossible (or very, very slow and inefficient).</a:t>
            </a:r>
          </a:p>
          <a:p>
            <a:pPr algn="just"/>
            <a:r>
              <a:rPr lang="en-US" dirty="0" smtClean="0"/>
              <a:t>Machines are needed to process information fast and react instantly when thresholds are met.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Machine Learning Overview</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Machine learning is, in fact, part of a larger set of technologies commonly grouped under the term </a:t>
            </a:r>
            <a:r>
              <a:rPr lang="en-US" i="1" dirty="0" smtClean="0"/>
              <a:t>artificial intelligence (AI). </a:t>
            </a:r>
          </a:p>
          <a:p>
            <a:pPr algn="just"/>
            <a:r>
              <a:rPr lang="en-US" i="1" dirty="0" smtClean="0"/>
              <a:t>This term used to make science fiction amateurs dream of biped robots and </a:t>
            </a:r>
            <a:r>
              <a:rPr lang="en-US" dirty="0" smtClean="0"/>
              <a:t>conscious machines, or of a </a:t>
            </a:r>
            <a:r>
              <a:rPr lang="en-US" i="1" dirty="0" smtClean="0"/>
              <a:t>Matrix-like world where machines would enslave humankind.</a:t>
            </a:r>
          </a:p>
          <a:p>
            <a:pPr algn="just"/>
            <a:r>
              <a:rPr lang="en-US" dirty="0" smtClean="0"/>
              <a:t>AI includes any technology that allows a computing system to mimic human intelligence using any technique, from very advanced logic to basic “if-then-else” decision loops.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b="1" dirty="0" smtClean="0">
                <a:solidFill>
                  <a:srgbClr val="FF0000"/>
                </a:solidFill>
              </a:rPr>
              <a:t>A simple example is an app that can help you find your parked car.</a:t>
            </a:r>
          </a:p>
          <a:p>
            <a:pPr lvl="1" algn="just"/>
            <a:r>
              <a:rPr lang="en-US" dirty="0" smtClean="0"/>
              <a:t>Simple static rule set</a:t>
            </a:r>
          </a:p>
          <a:p>
            <a:pPr algn="just"/>
            <a:r>
              <a:rPr lang="en-US" dirty="0" smtClean="0"/>
              <a:t>In more complex cases, static rules cannot be simply inserted into the program because they require </a:t>
            </a:r>
            <a:r>
              <a:rPr lang="en-US" b="1" dirty="0" smtClean="0"/>
              <a:t>parameters that can change </a:t>
            </a:r>
            <a:r>
              <a:rPr lang="en-US" dirty="0" smtClean="0"/>
              <a:t>or that are imperfectly understood.</a:t>
            </a:r>
          </a:p>
          <a:p>
            <a:pPr algn="just"/>
            <a:r>
              <a:rPr lang="en-US" b="1" dirty="0" smtClean="0">
                <a:solidFill>
                  <a:srgbClr val="FF0000"/>
                </a:solidFill>
              </a:rPr>
              <a:t>A typical example is a dictation program that runs on a computer. </a:t>
            </a:r>
          </a:p>
          <a:p>
            <a:pPr algn="just"/>
            <a:r>
              <a:rPr lang="en-US" dirty="0" smtClean="0"/>
              <a:t>The program is configured to recognize the audio pattern of each word in a dictionary, but it does not know your voice’s accent, tone, speed, and so 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You need to record a set of predetermined sentences to help the tool match well-known words to the sounds you make when you say the words. </a:t>
            </a:r>
          </a:p>
          <a:p>
            <a:pPr algn="just"/>
            <a:r>
              <a:rPr lang="en-US" dirty="0" smtClean="0"/>
              <a:t>This process is called machine learning. </a:t>
            </a:r>
            <a:r>
              <a:rPr lang="en-US" b="1" dirty="0" smtClean="0">
                <a:solidFill>
                  <a:srgbClr val="FF0000"/>
                </a:solidFill>
              </a:rPr>
              <a:t>ML is concerned with any process where the computer needs to receive a set of data that is processed to help perform a task with more efficiency.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3794" name="Picture 2" descr="Supervised vs Unsupervised Learning - Javatpoint"/>
          <p:cNvPicPr>
            <a:picLocks noChangeAspect="1" noChangeArrowheads="1"/>
          </p:cNvPicPr>
          <p:nvPr/>
        </p:nvPicPr>
        <p:blipFill>
          <a:blip r:embed="rId2" cstate="print"/>
          <a:srcRect/>
          <a:stretch>
            <a:fillRect/>
          </a:stretch>
        </p:blipFill>
        <p:spPr bwMode="auto">
          <a:xfrm>
            <a:off x="2438400" y="2743200"/>
            <a:ext cx="4953000" cy="3423733"/>
          </a:xfrm>
          <a:prstGeom prst="rect">
            <a:avLst/>
          </a:prstGeom>
          <a:noFill/>
        </p:spPr>
      </p:pic>
      <p:pic>
        <p:nvPicPr>
          <p:cNvPr id="33796" name="Picture 4" descr="Difference Between Supervised and Unsupervised Learning (with Comparison  Chart) - Tech Differences"/>
          <p:cNvPicPr>
            <a:picLocks noChangeAspect="1" noChangeArrowheads="1"/>
          </p:cNvPicPr>
          <p:nvPr/>
        </p:nvPicPr>
        <p:blipFill>
          <a:blip r:embed="rId3" cstate="print"/>
          <a:srcRect/>
          <a:stretch>
            <a:fillRect/>
          </a:stretch>
        </p:blipFill>
        <p:spPr bwMode="auto">
          <a:xfrm>
            <a:off x="2362200" y="228600"/>
            <a:ext cx="5248275" cy="25717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0"/>
            <a:ext cx="7772400" cy="245745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ormAutofit fontScale="90000"/>
          </a:bodyPr>
          <a:lstStyle/>
          <a:p>
            <a:pPr algn="ctr"/>
            <a:r>
              <a:rPr lang="en-US" sz="4400" b="1" dirty="0" smtClean="0">
                <a:solidFill>
                  <a:schemeClr val="tx2"/>
                </a:solidFill>
              </a:rPr>
              <a:t>INTERNET OF THINGS</a:t>
            </a:r>
          </a:p>
          <a:p>
            <a:pPr algn="ctr"/>
            <a:r>
              <a:rPr lang="en-US" sz="4400" b="1" dirty="0" smtClean="0">
                <a:solidFill>
                  <a:schemeClr val="tx2"/>
                </a:solidFill>
              </a:rPr>
              <a:t>UNIT IV</a:t>
            </a:r>
          </a:p>
          <a:p>
            <a:r>
              <a:rPr lang="en-US" b="1" dirty="0"/>
              <a:t>DATA ANALYTICS AND SUPPORTING SERVICES</a:t>
            </a:r>
            <a:endParaRPr lang="en-US" sz="4400" dirty="0">
              <a:solidFill>
                <a:schemeClr val="tx2"/>
              </a:solidFill>
            </a:endParaRPr>
          </a:p>
        </p:txBody>
      </p:sp>
      <p:sp>
        <p:nvSpPr>
          <p:cNvPr id="3" name="Subtitle 2"/>
          <p:cNvSpPr>
            <a:spLocks noGrp="1"/>
          </p:cNvSpPr>
          <p:nvPr>
            <p:ph type="subTitle" idx="1"/>
          </p:nvPr>
        </p:nvSpPr>
        <p:spPr>
          <a:xfrm>
            <a:off x="990600" y="3886200"/>
            <a:ext cx="6781800" cy="1905000"/>
          </a:xfrm>
        </p:spPr>
        <p:txBody>
          <a:bodyPr>
            <a:normAutofit fontScale="70000" lnSpcReduction="20000"/>
          </a:bodyPr>
          <a:lstStyle/>
          <a:p>
            <a:endParaRPr lang="en-US" dirty="0"/>
          </a:p>
          <a:p>
            <a:pPr algn="just"/>
            <a:r>
              <a:rPr lang="en-US" b="1" dirty="0" smtClean="0">
                <a:solidFill>
                  <a:srgbClr val="FF0000"/>
                </a:solidFill>
              </a:rPr>
              <a:t>Structured </a:t>
            </a:r>
            <a:r>
              <a:rPr lang="en-US" b="1" dirty="0">
                <a:solidFill>
                  <a:srgbClr val="FF0000"/>
                </a:solidFill>
              </a:rPr>
              <a:t>Vs Unstructured Data and Data in Motion Vs Data in Rest – Role of Machine Learning – No SQL Databases – </a:t>
            </a:r>
            <a:r>
              <a:rPr lang="en-US" b="1" dirty="0" err="1">
                <a:solidFill>
                  <a:srgbClr val="FF0000"/>
                </a:solidFill>
              </a:rPr>
              <a:t>Hadoop</a:t>
            </a:r>
            <a:r>
              <a:rPr lang="en-US" b="1" dirty="0">
                <a:solidFill>
                  <a:srgbClr val="FF0000"/>
                </a:solidFill>
              </a:rPr>
              <a:t> Ecosystem – Apache Kafka, Apache Spark – Edge Streaming Analytics and Network Analytics – </a:t>
            </a:r>
            <a:r>
              <a:rPr lang="en-US" b="1" dirty="0" err="1">
                <a:solidFill>
                  <a:srgbClr val="FF0000"/>
                </a:solidFill>
              </a:rPr>
              <a:t>Xively</a:t>
            </a:r>
            <a:r>
              <a:rPr lang="en-US" b="1" dirty="0">
                <a:solidFill>
                  <a:srgbClr val="FF0000"/>
                </a:solidFill>
              </a:rPr>
              <a:t> Cloud for </a:t>
            </a:r>
            <a:r>
              <a:rPr lang="en-US" b="1" dirty="0" err="1">
                <a:solidFill>
                  <a:srgbClr val="FF0000"/>
                </a:solidFill>
              </a:rPr>
              <a:t>IoT</a:t>
            </a:r>
            <a:r>
              <a:rPr lang="en-US" b="1" dirty="0">
                <a:solidFill>
                  <a:srgbClr val="FF0000"/>
                </a:solidFill>
              </a:rPr>
              <a:t>, Python Web Application Framework – </a:t>
            </a:r>
            <a:r>
              <a:rPr lang="en-US" b="1" dirty="0" err="1">
                <a:solidFill>
                  <a:srgbClr val="FF0000"/>
                </a:solidFill>
              </a:rPr>
              <a:t>Django</a:t>
            </a:r>
            <a:r>
              <a:rPr lang="en-US" b="1" dirty="0">
                <a:solidFill>
                  <a:srgbClr val="FF0000"/>
                </a:solidFill>
              </a:rPr>
              <a:t> – AWS for </a:t>
            </a:r>
            <a:r>
              <a:rPr lang="en-US" b="1" dirty="0" err="1">
                <a:solidFill>
                  <a:srgbClr val="FF0000"/>
                </a:solidFill>
              </a:rPr>
              <a:t>IoT</a:t>
            </a:r>
            <a:r>
              <a:rPr lang="en-US" b="1" dirty="0">
                <a:solidFill>
                  <a:srgbClr val="FF0000"/>
                </a:solidFill>
              </a:rPr>
              <a:t> – System Management with NETCONF-YANG 106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Dummies Notes - Supervised vs Unsupervised Learning - Data Analytics"/>
          <p:cNvPicPr>
            <a:picLocks noChangeAspect="1" noChangeArrowheads="1"/>
          </p:cNvPicPr>
          <p:nvPr/>
        </p:nvPicPr>
        <p:blipFill>
          <a:blip r:embed="rId2" cstate="print"/>
          <a:srcRect/>
          <a:stretch>
            <a:fillRect/>
          </a:stretch>
        </p:blipFill>
        <p:spPr bwMode="auto">
          <a:xfrm>
            <a:off x="342900" y="1295400"/>
            <a:ext cx="8801100" cy="4572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Supervised vs. Unsupervised Learning and use cases for each | by David |  Medium"/>
          <p:cNvPicPr>
            <a:picLocks noChangeAspect="1" noChangeArrowheads="1"/>
          </p:cNvPicPr>
          <p:nvPr/>
        </p:nvPicPr>
        <p:blipFill>
          <a:blip r:embed="rId2" cstate="print"/>
          <a:srcRect/>
          <a:stretch>
            <a:fillRect/>
          </a:stretch>
        </p:blipFill>
        <p:spPr bwMode="auto">
          <a:xfrm>
            <a:off x="234014" y="685800"/>
            <a:ext cx="8452786" cy="586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04800" y="381001"/>
          <a:ext cx="8839200" cy="6476998"/>
        </p:xfrm>
        <a:graphic>
          <a:graphicData uri="http://schemas.openxmlformats.org/drawingml/2006/table">
            <a:tbl>
              <a:tblPr/>
              <a:tblGrid>
                <a:gridCol w="4532740"/>
                <a:gridCol w="4306460"/>
              </a:tblGrid>
              <a:tr h="475474">
                <a:tc>
                  <a:txBody>
                    <a:bodyPr/>
                    <a:lstStyle/>
                    <a:p>
                      <a:pPr marL="0" marR="0" algn="ctr">
                        <a:lnSpc>
                          <a:spcPct val="115000"/>
                        </a:lnSpc>
                        <a:spcBef>
                          <a:spcPts val="0"/>
                        </a:spcBef>
                        <a:spcAft>
                          <a:spcPts val="0"/>
                        </a:spcAft>
                      </a:pPr>
                      <a:r>
                        <a:rPr lang="en-US" sz="2000" b="1" dirty="0">
                          <a:solidFill>
                            <a:srgbClr val="000000"/>
                          </a:solidFill>
                          <a:latin typeface="+mj-lt"/>
                          <a:ea typeface="Times New Roman"/>
                          <a:cs typeface="Times New Roman"/>
                        </a:rPr>
                        <a:t>Supervised Learning</a:t>
                      </a:r>
                      <a:endParaRPr lang="en-US" sz="2000" dirty="0">
                        <a:latin typeface="+mj-lt"/>
                        <a:ea typeface="Calibri"/>
                        <a:cs typeface="Times New Roman"/>
                      </a:endParaRPr>
                    </a:p>
                  </a:txBody>
                  <a:tcPr marL="48431" marR="48431" marT="48431" marB="48431">
                    <a:lnL w="12700" cap="flat" cmpd="sng" algn="ctr">
                      <a:solidFill>
                        <a:srgbClr val="C7CCBE"/>
                      </a:solidFill>
                      <a:prstDash val="solid"/>
                      <a:round/>
                      <a:headEnd type="none" w="med" len="med"/>
                      <a:tailEnd type="none" w="med" len="med"/>
                    </a:lnL>
                    <a:lnR>
                      <a:noFill/>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c>
                  <a:txBody>
                    <a:bodyPr/>
                    <a:lstStyle/>
                    <a:p>
                      <a:pPr marL="0" marR="0" algn="ctr">
                        <a:lnSpc>
                          <a:spcPct val="115000"/>
                        </a:lnSpc>
                        <a:spcBef>
                          <a:spcPts val="0"/>
                        </a:spcBef>
                        <a:spcAft>
                          <a:spcPts val="0"/>
                        </a:spcAft>
                      </a:pPr>
                      <a:r>
                        <a:rPr lang="en-US" sz="2000" b="1" dirty="0">
                          <a:solidFill>
                            <a:srgbClr val="000000"/>
                          </a:solidFill>
                          <a:latin typeface="+mj-lt"/>
                          <a:ea typeface="Times New Roman"/>
                          <a:cs typeface="Times New Roman"/>
                        </a:rPr>
                        <a:t>Unsupervised Learning</a:t>
                      </a:r>
                      <a:endParaRPr lang="en-US" sz="2000" dirty="0">
                        <a:latin typeface="+mj-lt"/>
                        <a:ea typeface="Calibri"/>
                        <a:cs typeface="Times New Roman"/>
                      </a:endParaRPr>
                    </a:p>
                  </a:txBody>
                  <a:tcPr marL="48431" marR="48431" marT="48431" marB="48431">
                    <a:lnL>
                      <a:noFill/>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r>
              <a:tr h="813989">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Supervised learning algorithms are trained using labeled data.</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Unsupervised learning algorithms are trained using unlabeled data.</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1186519">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Supervised learning model takes direct feedback to check if it is predicting correct output or not.</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Unsupervised learning model does not take any feedback.</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r>
              <a:tr h="813989">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Supervised learning model predicts the output.</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Unsupervised learning model finds the hidden patterns in data.</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1186519">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In supervised learning, input data is provided to the model along with the output.</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In unsupervised learning, only input data is provided to the model.</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r>
              <a:tr h="1186519">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The goal of supervised learning is to train the model so that it can predict the output when it is given new data.</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The goal of unsupervised learning is to find the hidden patterns and useful insights from the unknown dataset.</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813989">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Supervised learning needs supervision to train the model.</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Unsupervised learning does not need any supervision to train the model.</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81000" y="228600"/>
          <a:ext cx="8763000" cy="7081032"/>
        </p:xfrm>
        <a:graphic>
          <a:graphicData uri="http://schemas.openxmlformats.org/drawingml/2006/table">
            <a:tbl>
              <a:tblPr/>
              <a:tblGrid>
                <a:gridCol w="4493668"/>
                <a:gridCol w="4269332"/>
              </a:tblGrid>
              <a:tr h="397327">
                <a:tc>
                  <a:txBody>
                    <a:bodyPr/>
                    <a:lstStyle/>
                    <a:p>
                      <a:pPr marL="0" marR="0">
                        <a:lnSpc>
                          <a:spcPct val="115000"/>
                        </a:lnSpc>
                        <a:spcBef>
                          <a:spcPts val="0"/>
                        </a:spcBef>
                        <a:spcAft>
                          <a:spcPts val="0"/>
                        </a:spcAft>
                      </a:pPr>
                      <a:r>
                        <a:rPr lang="en-US" sz="2000" b="1" dirty="0">
                          <a:solidFill>
                            <a:srgbClr val="000000"/>
                          </a:solidFill>
                          <a:latin typeface="+mj-lt"/>
                          <a:ea typeface="Times New Roman"/>
                          <a:cs typeface="Times New Roman"/>
                        </a:rPr>
                        <a:t>Supervised Learning</a:t>
                      </a:r>
                      <a:endParaRPr lang="en-US" sz="2000" dirty="0">
                        <a:latin typeface="+mj-lt"/>
                        <a:ea typeface="Calibri"/>
                        <a:cs typeface="Times New Roman"/>
                      </a:endParaRPr>
                    </a:p>
                  </a:txBody>
                  <a:tcPr marL="48431" marR="48431" marT="48431" marB="48431">
                    <a:lnL w="12700" cap="flat" cmpd="sng" algn="ctr">
                      <a:solidFill>
                        <a:srgbClr val="C7CCBE"/>
                      </a:solidFill>
                      <a:prstDash val="solid"/>
                      <a:round/>
                      <a:headEnd type="none" w="med" len="med"/>
                      <a:tailEnd type="none" w="med" len="med"/>
                    </a:lnL>
                    <a:lnR>
                      <a:noFill/>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c>
                  <a:txBody>
                    <a:bodyPr/>
                    <a:lstStyle/>
                    <a:p>
                      <a:pPr marL="0" marR="0">
                        <a:lnSpc>
                          <a:spcPct val="115000"/>
                        </a:lnSpc>
                        <a:spcBef>
                          <a:spcPts val="0"/>
                        </a:spcBef>
                        <a:spcAft>
                          <a:spcPts val="0"/>
                        </a:spcAft>
                      </a:pPr>
                      <a:r>
                        <a:rPr lang="en-US" sz="2000" b="1" dirty="0">
                          <a:solidFill>
                            <a:srgbClr val="000000"/>
                          </a:solidFill>
                          <a:latin typeface="+mj-lt"/>
                          <a:ea typeface="Times New Roman"/>
                          <a:cs typeface="Times New Roman"/>
                        </a:rPr>
                        <a:t>Unsupervised Learning</a:t>
                      </a:r>
                      <a:endParaRPr lang="en-US" sz="2000" dirty="0">
                        <a:latin typeface="+mj-lt"/>
                        <a:ea typeface="Calibri"/>
                        <a:cs typeface="Times New Roman"/>
                      </a:endParaRPr>
                    </a:p>
                  </a:txBody>
                  <a:tcPr marL="48431" marR="48431" marT="48431" marB="48431">
                    <a:lnL>
                      <a:noFill/>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C7CCBE"/>
                    </a:solidFill>
                  </a:tcPr>
                </a:tc>
              </a:tr>
              <a:tr h="1020150">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Supervised learning can be categorized in </a:t>
                      </a:r>
                      <a:r>
                        <a:rPr lang="en-US" sz="2000" b="1" dirty="0">
                          <a:solidFill>
                            <a:srgbClr val="333333"/>
                          </a:solidFill>
                          <a:latin typeface="+mj-lt"/>
                          <a:ea typeface="Times New Roman"/>
                          <a:cs typeface="Times New Roman"/>
                        </a:rPr>
                        <a:t>Classification</a:t>
                      </a:r>
                      <a:r>
                        <a:rPr lang="en-US" sz="2000" dirty="0">
                          <a:solidFill>
                            <a:srgbClr val="333333"/>
                          </a:solidFill>
                          <a:latin typeface="+mj-lt"/>
                          <a:ea typeface="Times New Roman"/>
                          <a:cs typeface="Times New Roman"/>
                        </a:rPr>
                        <a:t> and </a:t>
                      </a:r>
                      <a:r>
                        <a:rPr lang="en-US" sz="2000" b="1" dirty="0">
                          <a:solidFill>
                            <a:srgbClr val="333333"/>
                          </a:solidFill>
                          <a:latin typeface="+mj-lt"/>
                          <a:ea typeface="Times New Roman"/>
                          <a:cs typeface="Times New Roman"/>
                        </a:rPr>
                        <a:t>Regression</a:t>
                      </a:r>
                      <a:r>
                        <a:rPr lang="en-US" sz="2000" dirty="0">
                          <a:solidFill>
                            <a:srgbClr val="333333"/>
                          </a:solidFill>
                          <a:latin typeface="+mj-lt"/>
                          <a:ea typeface="Times New Roman"/>
                          <a:cs typeface="Times New Roman"/>
                        </a:rPr>
                        <a:t> problems.</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Unsupervised Learning can be classified in </a:t>
                      </a:r>
                      <a:r>
                        <a:rPr lang="en-US" sz="2000" b="1">
                          <a:solidFill>
                            <a:srgbClr val="333333"/>
                          </a:solidFill>
                          <a:latin typeface="+mj-lt"/>
                          <a:ea typeface="Times New Roman"/>
                          <a:cs typeface="Times New Roman"/>
                        </a:rPr>
                        <a:t>Clustering</a:t>
                      </a:r>
                      <a:r>
                        <a:rPr lang="en-US" sz="2000">
                          <a:solidFill>
                            <a:srgbClr val="333333"/>
                          </a:solidFill>
                          <a:latin typeface="+mj-lt"/>
                          <a:ea typeface="Times New Roman"/>
                          <a:cs typeface="Times New Roman"/>
                        </a:rPr>
                        <a:t> and </a:t>
                      </a:r>
                      <a:r>
                        <a:rPr lang="en-US" sz="2000" b="1">
                          <a:solidFill>
                            <a:srgbClr val="333333"/>
                          </a:solidFill>
                          <a:latin typeface="+mj-lt"/>
                          <a:ea typeface="Times New Roman"/>
                          <a:cs typeface="Times New Roman"/>
                        </a:rPr>
                        <a:t>Associations</a:t>
                      </a:r>
                      <a:r>
                        <a:rPr lang="en-US" sz="2000">
                          <a:solidFill>
                            <a:srgbClr val="333333"/>
                          </a:solidFill>
                          <a:latin typeface="+mj-lt"/>
                          <a:ea typeface="Times New Roman"/>
                          <a:cs typeface="Times New Roman"/>
                        </a:rPr>
                        <a:t> problems.</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1020150">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Supervised learning can be used for those cases where we know the input as well as corresponding outputs.</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0" marR="0" algn="just">
                        <a:lnSpc>
                          <a:spcPct val="115000"/>
                        </a:lnSpc>
                        <a:spcBef>
                          <a:spcPts val="0"/>
                        </a:spcBef>
                        <a:spcAft>
                          <a:spcPts val="0"/>
                        </a:spcAft>
                      </a:pPr>
                      <a:r>
                        <a:rPr lang="en-US" sz="2000">
                          <a:solidFill>
                            <a:srgbClr val="333333"/>
                          </a:solidFill>
                          <a:latin typeface="+mj-lt"/>
                          <a:ea typeface="Times New Roman"/>
                          <a:cs typeface="Times New Roman"/>
                        </a:rPr>
                        <a:t>Unsupervised learning can be used for those cases where we have only input data and no corresponding output data.</a:t>
                      </a:r>
                      <a:endParaRPr lang="en-US" sz="200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r>
              <a:tr h="1020150">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Supervised learning model produces an accurate result.</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Unsupervised learning model may give less accurate result as compared to supervised learning.</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r h="1346458">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Supervised learning is not close to true Artificial intelligence as in this, we first train the model for each data, and then only it can predict the correct output.</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Unsupervised learning is more close to the true Artificial Intelligence as it learns similarly as a child learns daily routine things by his experiences.</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EFF1EB"/>
                    </a:solidFill>
                  </a:tcPr>
                </a:tc>
              </a:tr>
              <a:tr h="1672766">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It includes various algorithms such as Linear Regression, Logistic Regression, Support Vector Machine, Multi-class Classification, Decision tree, Bayesian Logic, etc.</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333333"/>
                          </a:solidFill>
                          <a:latin typeface="+mj-lt"/>
                          <a:ea typeface="Times New Roman"/>
                          <a:cs typeface="Times New Roman"/>
                        </a:rPr>
                        <a:t>It includes various algorithms such as Clustering, KNN, and </a:t>
                      </a:r>
                      <a:r>
                        <a:rPr lang="en-US" sz="2000" dirty="0" err="1">
                          <a:solidFill>
                            <a:srgbClr val="333333"/>
                          </a:solidFill>
                          <a:latin typeface="+mj-lt"/>
                          <a:ea typeface="Times New Roman"/>
                          <a:cs typeface="Times New Roman"/>
                        </a:rPr>
                        <a:t>Apriori</a:t>
                      </a:r>
                      <a:r>
                        <a:rPr lang="en-US" sz="2000" dirty="0">
                          <a:solidFill>
                            <a:srgbClr val="333333"/>
                          </a:solidFill>
                          <a:latin typeface="+mj-lt"/>
                          <a:ea typeface="Times New Roman"/>
                          <a:cs typeface="Times New Roman"/>
                        </a:rPr>
                        <a:t> algorithm.</a:t>
                      </a:r>
                      <a:endParaRPr lang="en-US" sz="2000" dirty="0">
                        <a:latin typeface="+mj-lt"/>
                        <a:ea typeface="Calibri"/>
                        <a:cs typeface="Times New Roman"/>
                      </a:endParaRPr>
                    </a:p>
                  </a:txBody>
                  <a:tcPr marL="32429" marR="32429" marT="32429" marB="32429">
                    <a:lnL w="12700" cap="flat" cmpd="sng" algn="ctr">
                      <a:solidFill>
                        <a:srgbClr val="C7CCBE"/>
                      </a:solidFill>
                      <a:prstDash val="solid"/>
                      <a:round/>
                      <a:headEnd type="none" w="med" len="med"/>
                      <a:tailEnd type="none" w="med" len="med"/>
                    </a:lnL>
                    <a:lnR w="12700" cap="flat" cmpd="sng" algn="ctr">
                      <a:solidFill>
                        <a:srgbClr val="C7CCBE"/>
                      </a:solidFill>
                      <a:prstDash val="solid"/>
                      <a:round/>
                      <a:headEnd type="none" w="med" len="med"/>
                      <a:tailEnd type="none" w="med" len="med"/>
                    </a:lnR>
                    <a:lnT w="12700" cap="flat" cmpd="sng" algn="ctr">
                      <a:solidFill>
                        <a:srgbClr val="C7CCBE"/>
                      </a:solidFill>
                      <a:prstDash val="solid"/>
                      <a:round/>
                      <a:headEnd type="none" w="med" len="med"/>
                      <a:tailEnd type="none" w="med" len="med"/>
                    </a:lnT>
                    <a:lnB w="12700" cap="flat" cmpd="sng" algn="ctr">
                      <a:solidFill>
                        <a:srgbClr val="C7CCBE"/>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ML </a:t>
            </a:r>
            <a:r>
              <a:rPr lang="en-US" dirty="0" smtClean="0">
                <a:solidFill>
                  <a:srgbClr val="C00000"/>
                </a:solidFill>
              </a:rPr>
              <a:t>methods that mimic the way the human brain works</a:t>
            </a:r>
            <a:r>
              <a:rPr lang="en-US" dirty="0" smtClean="0"/>
              <a:t>. </a:t>
            </a:r>
          </a:p>
          <a:p>
            <a:pPr algn="just"/>
            <a:r>
              <a:rPr lang="en-US" dirty="0" smtClean="0"/>
              <a:t>When you look at a human figure, multiple zones of your brain are activated to recognize colors, movements, facial expressions, and so on. </a:t>
            </a:r>
          </a:p>
          <a:p>
            <a:pPr algn="just"/>
            <a:r>
              <a:rPr lang="en-US" dirty="0" smtClean="0"/>
              <a:t>Your brain combines these elements to conclude that the shape you are seeing is human. Neural networks mimic the same logic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3352800" y="142875"/>
            <a:ext cx="3429000" cy="67503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to </a:t>
            </a:r>
            <a:r>
              <a:rPr lang="en-US" b="1" dirty="0" err="1" smtClean="0"/>
              <a:t>NoSQL</a:t>
            </a:r>
            <a:r>
              <a:rPr lang="en-US" b="1" dirty="0" smtClean="0"/>
              <a:t> Databases</a:t>
            </a:r>
            <a:endParaRPr lang="en-US" dirty="0"/>
          </a:p>
        </p:txBody>
      </p:sp>
      <p:sp>
        <p:nvSpPr>
          <p:cNvPr id="3" name="Content Placeholder 2"/>
          <p:cNvSpPr>
            <a:spLocks noGrp="1"/>
          </p:cNvSpPr>
          <p:nvPr>
            <p:ph idx="1"/>
          </p:nvPr>
        </p:nvSpPr>
        <p:spPr/>
        <p:txBody>
          <a:bodyPr/>
          <a:lstStyle/>
          <a:p>
            <a:pPr lvl="1"/>
            <a:r>
              <a:rPr lang="en-US" dirty="0" smtClean="0"/>
              <a:t>A database Management System provides the mechanism to store and retrieve the data. </a:t>
            </a:r>
          </a:p>
          <a:p>
            <a:pPr lvl="1"/>
            <a:r>
              <a:rPr lang="en-US" dirty="0" smtClean="0"/>
              <a:t>There are different kinds of database Management Systems:</a:t>
            </a:r>
            <a:br>
              <a:rPr lang="en-US" dirty="0" smtClean="0"/>
            </a:br>
            <a:r>
              <a:rPr lang="en-US" dirty="0" smtClean="0">
                <a:solidFill>
                  <a:srgbClr val="FF0000"/>
                </a:solidFill>
              </a:rPr>
              <a:t>1.</a:t>
            </a:r>
            <a:r>
              <a:rPr lang="en-US" dirty="0" smtClean="0"/>
              <a:t> </a:t>
            </a:r>
            <a:r>
              <a:rPr lang="en-US" dirty="0" smtClean="0">
                <a:solidFill>
                  <a:srgbClr val="FF0000"/>
                </a:solidFill>
              </a:rPr>
              <a:t>RDBMS (Relational Database Management Systems)</a:t>
            </a:r>
            <a:br>
              <a:rPr lang="en-US" dirty="0" smtClean="0">
                <a:solidFill>
                  <a:srgbClr val="FF0000"/>
                </a:solidFill>
              </a:rPr>
            </a:br>
            <a:r>
              <a:rPr lang="en-US" dirty="0" smtClean="0">
                <a:solidFill>
                  <a:srgbClr val="00B0F0"/>
                </a:solidFill>
              </a:rPr>
              <a:t>2. OLAP (Online Analytical Processing)</a:t>
            </a:r>
            <a:r>
              <a:rPr lang="en-US" dirty="0" smtClean="0">
                <a:solidFill>
                  <a:srgbClr val="FF0000"/>
                </a:solidFill>
              </a:rPr>
              <a:t/>
            </a:r>
            <a:br>
              <a:rPr lang="en-US" dirty="0" smtClean="0">
                <a:solidFill>
                  <a:srgbClr val="FF0000"/>
                </a:solidFill>
              </a:rPr>
            </a:br>
            <a:r>
              <a:rPr lang="en-US" sz="3200" b="1" dirty="0" smtClean="0">
                <a:solidFill>
                  <a:srgbClr val="00B050"/>
                </a:solidFill>
              </a:rPr>
              <a:t>3. </a:t>
            </a:r>
            <a:r>
              <a:rPr lang="en-US" sz="3200" b="1" dirty="0" err="1" smtClean="0">
                <a:solidFill>
                  <a:srgbClr val="00B050"/>
                </a:solidFill>
              </a:rPr>
              <a:t>NoSQL</a:t>
            </a:r>
            <a:r>
              <a:rPr lang="en-US" sz="3200" b="1" dirty="0" smtClean="0">
                <a:solidFill>
                  <a:srgbClr val="00B050"/>
                </a:solidFill>
              </a:rPr>
              <a:t> (Not only SQL)</a:t>
            </a:r>
            <a:endParaRPr lang="en-US" sz="3200" b="1"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 </a:t>
            </a:r>
            <a:r>
              <a:rPr lang="en-US" b="1" dirty="0" err="1" smtClean="0"/>
              <a:t>NoSQL</a:t>
            </a:r>
            <a:r>
              <a:rPr lang="en-US" b="1" dirty="0" smtClean="0"/>
              <a:t> database?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err="1" smtClean="0"/>
              <a:t>NoSQL</a:t>
            </a:r>
            <a:r>
              <a:rPr lang="en-US" dirty="0" smtClean="0"/>
              <a:t> databases are different than relational databases like </a:t>
            </a:r>
            <a:r>
              <a:rPr lang="en-US" dirty="0" err="1" smtClean="0"/>
              <a:t>MQSql</a:t>
            </a:r>
            <a:r>
              <a:rPr lang="en-US" dirty="0" smtClean="0"/>
              <a:t>.</a:t>
            </a:r>
          </a:p>
          <a:p>
            <a:pPr algn="just"/>
            <a:r>
              <a:rPr lang="en-US" dirty="0" smtClean="0"/>
              <a:t> In </a:t>
            </a:r>
            <a:r>
              <a:rPr lang="en-US" dirty="0" smtClean="0">
                <a:solidFill>
                  <a:srgbClr val="00B050"/>
                </a:solidFill>
              </a:rPr>
              <a:t>relational database you need to create the table, define schema, set the data types of fields </a:t>
            </a:r>
            <a:r>
              <a:rPr lang="en-US" dirty="0" smtClean="0"/>
              <a:t>etc before you can actually insert the data. </a:t>
            </a:r>
          </a:p>
          <a:p>
            <a:pPr algn="just"/>
            <a:r>
              <a:rPr lang="en-US" dirty="0" smtClean="0"/>
              <a:t>In </a:t>
            </a:r>
            <a:r>
              <a:rPr lang="en-US" dirty="0" err="1" smtClean="0"/>
              <a:t>NoSQL</a:t>
            </a:r>
            <a:r>
              <a:rPr lang="en-US" dirty="0" smtClean="0"/>
              <a:t> you don’t have to worry about that, </a:t>
            </a:r>
            <a:r>
              <a:rPr lang="en-US" dirty="0" smtClean="0">
                <a:solidFill>
                  <a:srgbClr val="FF0000"/>
                </a:solidFill>
              </a:rPr>
              <a:t>you can insert, update data on the fly</a:t>
            </a:r>
            <a:r>
              <a:rPr lang="en-US" dirty="0" smtClean="0"/>
              <a:t>.</a:t>
            </a:r>
            <a:br>
              <a:rPr lang="en-US" dirty="0" smtClean="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One of the advantage of </a:t>
            </a:r>
            <a:r>
              <a:rPr lang="en-US" dirty="0" err="1" smtClean="0"/>
              <a:t>NoSQL</a:t>
            </a:r>
            <a:r>
              <a:rPr lang="en-US" dirty="0" smtClean="0"/>
              <a:t> database is that they are really </a:t>
            </a:r>
            <a:r>
              <a:rPr lang="en-US" dirty="0" smtClean="0">
                <a:solidFill>
                  <a:srgbClr val="FF0000"/>
                </a:solidFill>
              </a:rPr>
              <a:t>easy to scale and they are much faster in most types of operations that we perform on database</a:t>
            </a:r>
            <a:r>
              <a:rPr lang="en-US" dirty="0" smtClean="0"/>
              <a:t>. </a:t>
            </a:r>
          </a:p>
          <a:p>
            <a:pPr algn="just"/>
            <a:r>
              <a:rPr lang="en-US" dirty="0" smtClean="0"/>
              <a:t>There are certain situations where you would prefer relational database over </a:t>
            </a:r>
            <a:r>
              <a:rPr lang="en-US" dirty="0" err="1" smtClean="0"/>
              <a:t>NoSQL</a:t>
            </a:r>
            <a:r>
              <a:rPr lang="en-US" dirty="0" smtClean="0"/>
              <a:t>, however when </a:t>
            </a:r>
            <a:r>
              <a:rPr lang="en-US" dirty="0" smtClean="0">
                <a:solidFill>
                  <a:srgbClr val="C00000"/>
                </a:solidFill>
              </a:rPr>
              <a:t>you are dealing with huge amount of data then </a:t>
            </a:r>
            <a:r>
              <a:rPr lang="en-US" dirty="0" err="1" smtClean="0">
                <a:solidFill>
                  <a:srgbClr val="C00000"/>
                </a:solidFill>
              </a:rPr>
              <a:t>NoSQL</a:t>
            </a:r>
            <a:r>
              <a:rPr lang="en-US" dirty="0" smtClean="0">
                <a:solidFill>
                  <a:srgbClr val="C00000"/>
                </a:solidFill>
              </a:rPr>
              <a:t> database is your best choice.</a:t>
            </a:r>
            <a:endParaRPr lang="en-US"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Limitations of Relational databases</a:t>
            </a:r>
            <a:endParaRPr lang="en-US" dirty="0"/>
          </a:p>
        </p:txBody>
      </p:sp>
      <p:sp>
        <p:nvSpPr>
          <p:cNvPr id="3" name="Content Placeholder 2"/>
          <p:cNvSpPr>
            <a:spLocks noGrp="1"/>
          </p:cNvSpPr>
          <p:nvPr>
            <p:ph idx="1"/>
          </p:nvPr>
        </p:nvSpPr>
        <p:spPr/>
        <p:txBody>
          <a:bodyPr>
            <a:noAutofit/>
          </a:bodyPr>
          <a:lstStyle/>
          <a:p>
            <a:pPr algn="just"/>
            <a:r>
              <a:rPr lang="en-US" sz="2200" dirty="0" smtClean="0"/>
              <a:t>1. In relational database we need to </a:t>
            </a:r>
            <a:r>
              <a:rPr lang="en-US" sz="2200" dirty="0" smtClean="0">
                <a:solidFill>
                  <a:srgbClr val="C00000"/>
                </a:solidFill>
              </a:rPr>
              <a:t>define structure and schema of data first and then only we can process the data.</a:t>
            </a:r>
          </a:p>
          <a:p>
            <a:pPr algn="just"/>
            <a:r>
              <a:rPr lang="en-US" sz="2200" dirty="0" smtClean="0"/>
              <a:t>2. Relational database systems provides consistency and integrity of data by enforcing </a:t>
            </a:r>
            <a:r>
              <a:rPr lang="en-US" sz="2200" b="1" dirty="0" smtClean="0">
                <a:hlinkClick r:id="rId2"/>
              </a:rPr>
              <a:t>ACID properties</a:t>
            </a:r>
            <a:r>
              <a:rPr lang="en-US" sz="2200" dirty="0" smtClean="0"/>
              <a:t> (Atomicity, Consistency, Isolation and Durability ). There are some scenarios where this is useful like banking system. However in most of the other cases these properties are significant performance overhead and can make your database response very slow.</a:t>
            </a:r>
          </a:p>
          <a:p>
            <a:pPr algn="just"/>
            <a:r>
              <a:rPr lang="en-US" sz="2200" dirty="0" smtClean="0"/>
              <a:t>3. Most of the applications store their data in </a:t>
            </a:r>
            <a:r>
              <a:rPr lang="en-US" sz="2200" b="1" dirty="0" smtClean="0">
                <a:hlinkClick r:id="rId3"/>
              </a:rPr>
              <a:t>JSON</a:t>
            </a:r>
            <a:r>
              <a:rPr lang="en-US" sz="2200" dirty="0" smtClean="0"/>
              <a:t> format and RDBMS don’t provide you a better way of performing operations such as create, insert, update, delete etc on this data. On the other hand </a:t>
            </a:r>
            <a:r>
              <a:rPr lang="en-US" sz="2200" dirty="0" err="1" smtClean="0"/>
              <a:t>NoSQL</a:t>
            </a:r>
            <a:r>
              <a:rPr lang="en-US" sz="2200" dirty="0" smtClean="0"/>
              <a:t> store their data in JSON format, which is compatible with most of the today’s world application.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 Introduction to Data Analytics for </a:t>
            </a:r>
            <a:r>
              <a:rPr lang="en-US" b="1" dirty="0" err="1"/>
              <a:t>IoT</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algn="just"/>
            <a:r>
              <a:rPr lang="en-US" dirty="0"/>
              <a:t>In the world of </a:t>
            </a:r>
            <a:r>
              <a:rPr lang="en-US" dirty="0" err="1"/>
              <a:t>IoT</a:t>
            </a:r>
            <a:r>
              <a:rPr lang="en-US" dirty="0"/>
              <a:t>, the creation of </a:t>
            </a:r>
            <a:r>
              <a:rPr lang="en-US" dirty="0">
                <a:solidFill>
                  <a:srgbClr val="FF0000"/>
                </a:solidFill>
              </a:rPr>
              <a:t>massive amounts of data from sensors</a:t>
            </a:r>
            <a:r>
              <a:rPr lang="en-US" dirty="0"/>
              <a:t> is common and one of </a:t>
            </a:r>
            <a:r>
              <a:rPr lang="en-US" dirty="0" smtClean="0"/>
              <a:t>the </a:t>
            </a:r>
            <a:r>
              <a:rPr lang="en-US" dirty="0"/>
              <a:t>biggest challenges—not only from a transport perspective but also from a data management standpoint. </a:t>
            </a:r>
            <a:endParaRPr lang="en-US" dirty="0" smtClean="0"/>
          </a:p>
          <a:p>
            <a:pPr algn="just"/>
            <a:r>
              <a:rPr lang="en-US" dirty="0" smtClean="0"/>
              <a:t>A great </a:t>
            </a:r>
            <a:r>
              <a:rPr lang="en-US" dirty="0"/>
              <a:t>example of the deluge of </a:t>
            </a:r>
            <a:r>
              <a:rPr lang="en-US" b="1" dirty="0">
                <a:solidFill>
                  <a:schemeClr val="accent6">
                    <a:lumMod val="50000"/>
                  </a:schemeClr>
                </a:solidFill>
              </a:rPr>
              <a:t>data that can be generated by </a:t>
            </a:r>
            <a:r>
              <a:rPr lang="en-US" b="1" dirty="0" err="1">
                <a:solidFill>
                  <a:schemeClr val="accent6">
                    <a:lumMod val="50000"/>
                  </a:schemeClr>
                </a:solidFill>
              </a:rPr>
              <a:t>IoT</a:t>
            </a:r>
            <a:r>
              <a:rPr lang="en-US" b="1" dirty="0">
                <a:solidFill>
                  <a:schemeClr val="accent6">
                    <a:lumMod val="50000"/>
                  </a:schemeClr>
                </a:solidFill>
              </a:rPr>
              <a:t> is found in </a:t>
            </a:r>
            <a:r>
              <a:rPr lang="en-US" b="1" dirty="0" smtClean="0">
                <a:solidFill>
                  <a:schemeClr val="accent6">
                    <a:lumMod val="50000"/>
                  </a:schemeClr>
                </a:solidFill>
              </a:rPr>
              <a:t>the commercial aviation industry </a:t>
            </a:r>
            <a:r>
              <a:rPr lang="en-US" b="1" dirty="0">
                <a:solidFill>
                  <a:schemeClr val="accent6">
                    <a:lumMod val="50000"/>
                  </a:schemeClr>
                </a:solidFill>
              </a:rPr>
              <a:t>and the sensors that are deployed throughout an aircraft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advantages of </a:t>
            </a:r>
            <a:r>
              <a:rPr lang="en-US" b="1" dirty="0" err="1" smtClean="0"/>
              <a:t>NoSQL</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High scalability</a:t>
            </a:r>
          </a:p>
          <a:p>
            <a:r>
              <a:rPr lang="en-US" b="1" dirty="0" smtClean="0"/>
              <a:t>High Availability</a:t>
            </a:r>
          </a:p>
          <a:p>
            <a:r>
              <a:rPr lang="en-US" dirty="0" smtClean="0"/>
              <a:t>Here are the types of </a:t>
            </a:r>
            <a:r>
              <a:rPr lang="en-US" dirty="0" err="1" smtClean="0"/>
              <a:t>NoSQL</a:t>
            </a:r>
            <a:r>
              <a:rPr lang="en-US" dirty="0" smtClean="0"/>
              <a:t> databases and the name of the databases system that falls in that category. </a:t>
            </a:r>
            <a:r>
              <a:rPr lang="en-US" dirty="0" err="1" smtClean="0"/>
              <a:t>MongoDB</a:t>
            </a:r>
            <a:r>
              <a:rPr lang="en-US" dirty="0" smtClean="0"/>
              <a:t> falls in the category of </a:t>
            </a:r>
            <a:r>
              <a:rPr lang="en-US" dirty="0" err="1" smtClean="0"/>
              <a:t>NoSQL</a:t>
            </a:r>
            <a:r>
              <a:rPr lang="en-US" dirty="0" smtClean="0"/>
              <a:t> document based database.</a:t>
            </a:r>
            <a:br>
              <a:rPr lang="en-US" dirty="0" smtClean="0"/>
            </a:br>
            <a:r>
              <a:rPr lang="en-US" dirty="0" smtClean="0"/>
              <a:t>	</a:t>
            </a:r>
            <a:r>
              <a:rPr lang="en-US" b="1" dirty="0" smtClean="0"/>
              <a:t>Key Value Store:</a:t>
            </a:r>
            <a:r>
              <a:rPr lang="en-US" dirty="0" smtClean="0"/>
              <a:t> </a:t>
            </a:r>
            <a:r>
              <a:rPr lang="en-US" dirty="0" err="1" smtClean="0"/>
              <a:t>Memcached</a:t>
            </a:r>
            <a:r>
              <a:rPr lang="en-US" dirty="0" smtClean="0"/>
              <a:t>, </a:t>
            </a:r>
            <a:r>
              <a:rPr lang="en-US" dirty="0" err="1" smtClean="0"/>
              <a:t>Redis</a:t>
            </a:r>
            <a:r>
              <a:rPr lang="en-US" dirty="0" smtClean="0"/>
              <a:t>, Coherence</a:t>
            </a:r>
            <a:br>
              <a:rPr lang="en-US" dirty="0" smtClean="0"/>
            </a:br>
            <a:r>
              <a:rPr lang="en-US" dirty="0" smtClean="0"/>
              <a:t>	</a:t>
            </a:r>
            <a:r>
              <a:rPr lang="en-US" b="1" dirty="0" smtClean="0"/>
              <a:t>Tabular:</a:t>
            </a:r>
            <a:r>
              <a:rPr lang="en-US" dirty="0" smtClean="0"/>
              <a:t> </a:t>
            </a:r>
            <a:r>
              <a:rPr lang="en-US" dirty="0" err="1" smtClean="0"/>
              <a:t>Hbase</a:t>
            </a:r>
            <a:r>
              <a:rPr lang="en-US" dirty="0" smtClean="0"/>
              <a:t>, Big Table, </a:t>
            </a:r>
            <a:r>
              <a:rPr lang="en-US" dirty="0" err="1" smtClean="0"/>
              <a:t>Accumulo</a:t>
            </a:r>
            <a:r>
              <a:rPr lang="en-US" dirty="0" smtClean="0"/>
              <a:t/>
            </a:r>
            <a:br>
              <a:rPr lang="en-US" dirty="0" smtClean="0"/>
            </a:br>
            <a:r>
              <a:rPr lang="en-US" dirty="0" smtClean="0"/>
              <a:t>	</a:t>
            </a:r>
            <a:r>
              <a:rPr lang="en-US" b="1" dirty="0" smtClean="0"/>
              <a:t>Document based:</a:t>
            </a:r>
            <a:r>
              <a:rPr lang="en-US" dirty="0" smtClean="0"/>
              <a:t> </a:t>
            </a:r>
            <a:r>
              <a:rPr lang="en-US" dirty="0" err="1" smtClean="0"/>
              <a:t>MongoDB</a:t>
            </a:r>
            <a:r>
              <a:rPr lang="en-US" dirty="0" smtClean="0"/>
              <a:t>, </a:t>
            </a:r>
            <a:r>
              <a:rPr lang="en-US" dirty="0" err="1" smtClean="0"/>
              <a:t>CouchDB</a:t>
            </a:r>
            <a:r>
              <a:rPr lang="en-US" dirty="0" smtClean="0"/>
              <a:t>, </a:t>
            </a:r>
            <a:r>
              <a:rPr lang="en-US" dirty="0" err="1" smtClean="0"/>
              <a:t>Cloudant</a:t>
            </a:r>
            <a:endParaRPr lang="en-US" dirty="0" smtClean="0"/>
          </a:p>
          <a:p>
            <a:pPr>
              <a:buNone/>
            </a:pPr>
            <a:r>
              <a:rPr lang="en-US" dirty="0" smtClean="0"/>
              <a:t/>
            </a:r>
            <a:br>
              <a:rPr lang="en-US" dirty="0" smtClean="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 to go for </a:t>
            </a:r>
            <a:r>
              <a:rPr lang="en-US" b="1" dirty="0" err="1" smtClean="0"/>
              <a:t>NoSQL</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1"/>
                </a:solidFill>
              </a:rPr>
              <a:t>When you would want to choose </a:t>
            </a:r>
            <a:r>
              <a:rPr lang="en-US" dirty="0" err="1" smtClean="0">
                <a:solidFill>
                  <a:schemeClr val="accent1"/>
                </a:solidFill>
              </a:rPr>
              <a:t>NoSQL</a:t>
            </a:r>
            <a:r>
              <a:rPr lang="en-US" dirty="0" smtClean="0">
                <a:solidFill>
                  <a:schemeClr val="accent1"/>
                </a:solidFill>
              </a:rPr>
              <a:t> over relational database:</a:t>
            </a:r>
          </a:p>
          <a:p>
            <a:pPr lvl="1"/>
            <a:r>
              <a:rPr lang="en-US" dirty="0" smtClean="0">
                <a:solidFill>
                  <a:srgbClr val="C00000"/>
                </a:solidFill>
              </a:rPr>
              <a:t>When you want to store and retrieve huge amount of data.</a:t>
            </a:r>
          </a:p>
          <a:p>
            <a:pPr lvl="1"/>
            <a:r>
              <a:rPr lang="en-US" dirty="0" smtClean="0"/>
              <a:t>The relationship between the data you store is not that important</a:t>
            </a:r>
          </a:p>
          <a:p>
            <a:pPr lvl="1"/>
            <a:r>
              <a:rPr lang="en-US" dirty="0" smtClean="0">
                <a:solidFill>
                  <a:srgbClr val="C00000"/>
                </a:solidFill>
              </a:rPr>
              <a:t>The data is not structured and changing over time</a:t>
            </a:r>
          </a:p>
          <a:p>
            <a:pPr lvl="1"/>
            <a:r>
              <a:rPr lang="en-US" dirty="0" smtClean="0"/>
              <a:t>Constraints and Joins support is not required at database level</a:t>
            </a:r>
          </a:p>
          <a:p>
            <a:pPr lvl="1"/>
            <a:r>
              <a:rPr lang="en-US" dirty="0" smtClean="0">
                <a:solidFill>
                  <a:srgbClr val="C00000"/>
                </a:solidFill>
              </a:rPr>
              <a:t>The data is growing continuously and you need to scale the database regular to handle the data.</a:t>
            </a:r>
            <a:r>
              <a:rPr lang="en-US" dirty="0" smtClean="0"/>
              <a:t/>
            </a:r>
            <a:br>
              <a:rPr lang="en-US" dirty="0" smtClean="0"/>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HADOOP Overview</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solidFill>
                  <a:schemeClr val="tx2">
                    <a:lumMod val="60000"/>
                    <a:lumOff val="40000"/>
                  </a:schemeClr>
                </a:solidFill>
              </a:rPr>
              <a:t>Apache </a:t>
            </a:r>
            <a:r>
              <a:rPr lang="en-US" dirty="0" err="1" smtClean="0">
                <a:solidFill>
                  <a:schemeClr val="tx2">
                    <a:lumMod val="60000"/>
                    <a:lumOff val="40000"/>
                  </a:schemeClr>
                </a:solidFill>
              </a:rPr>
              <a:t>Hadoop</a:t>
            </a:r>
            <a:r>
              <a:rPr lang="en-US" dirty="0" smtClean="0">
                <a:solidFill>
                  <a:schemeClr val="tx2">
                    <a:lumMod val="60000"/>
                    <a:lumOff val="40000"/>
                  </a:schemeClr>
                </a:solidFill>
              </a:rPr>
              <a:t> is an open source framework intended to make interaction with </a:t>
            </a:r>
            <a:r>
              <a:rPr lang="en-US" b="1" u="sng" dirty="0" smtClean="0">
                <a:solidFill>
                  <a:schemeClr val="tx2">
                    <a:lumMod val="60000"/>
                    <a:lumOff val="40000"/>
                  </a:schemeClr>
                </a:solidFill>
                <a:hlinkClick r:id="rId2"/>
              </a:rPr>
              <a:t>big data</a:t>
            </a:r>
            <a:r>
              <a:rPr lang="en-US" dirty="0" smtClean="0">
                <a:solidFill>
                  <a:schemeClr val="tx2">
                    <a:lumMod val="60000"/>
                    <a:lumOff val="40000"/>
                  </a:schemeClr>
                </a:solidFill>
              </a:rPr>
              <a:t> easier.</a:t>
            </a:r>
          </a:p>
          <a:p>
            <a:pPr algn="just"/>
            <a:r>
              <a:rPr lang="en-US" dirty="0" err="1" smtClean="0"/>
              <a:t>Hadoop</a:t>
            </a:r>
            <a:r>
              <a:rPr lang="en-US" dirty="0" smtClean="0"/>
              <a:t> has made its place in the industries and companies that need to work on large data sets which are sensitive and needs efficient handling.</a:t>
            </a:r>
          </a:p>
          <a:p>
            <a:pPr algn="just"/>
            <a:r>
              <a:rPr lang="en-US" dirty="0" err="1" smtClean="0"/>
              <a:t>Hadoop</a:t>
            </a:r>
            <a:r>
              <a:rPr lang="en-US" dirty="0" smtClean="0"/>
              <a:t> is a framework that enables processing of large data sets which reside in the form of clusters. </a:t>
            </a:r>
          </a:p>
          <a:p>
            <a:pPr algn="just"/>
            <a:r>
              <a:rPr lang="en-US" dirty="0" smtClean="0">
                <a:solidFill>
                  <a:srgbClr val="FF0000"/>
                </a:solidFill>
              </a:rPr>
              <a:t>Being a framework, </a:t>
            </a:r>
            <a:r>
              <a:rPr lang="en-US" dirty="0" err="1" smtClean="0">
                <a:solidFill>
                  <a:srgbClr val="FF0000"/>
                </a:solidFill>
              </a:rPr>
              <a:t>Hadoop</a:t>
            </a:r>
            <a:r>
              <a:rPr lang="en-US" dirty="0" smtClean="0">
                <a:solidFill>
                  <a:srgbClr val="FF0000"/>
                </a:solidFill>
              </a:rPr>
              <a:t> is made up of several modules that are supported by a large ecosystem of technologies.</a:t>
            </a:r>
            <a:r>
              <a:rPr lang="en-US" dirty="0" smtClean="0"/>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4000" dirty="0" smtClean="0"/>
              <a:t>HADOOP ARCHITECTURE Vs ECOSYSTEM</a:t>
            </a:r>
            <a:r>
              <a:rPr lang="en-US" dirty="0" smtClean="0"/>
              <a:t/>
            </a:r>
            <a:br>
              <a:rPr lang="en-US" dirty="0" smtClean="0"/>
            </a:br>
            <a:endParaRPr lang="en-US" dirty="0"/>
          </a:p>
        </p:txBody>
      </p:sp>
      <p:sp>
        <p:nvSpPr>
          <p:cNvPr id="3" name="Content Placeholder 2"/>
          <p:cNvSpPr>
            <a:spLocks noGrp="1"/>
          </p:cNvSpPr>
          <p:nvPr>
            <p:ph idx="1"/>
          </p:nvPr>
        </p:nvSpPr>
        <p:spPr>
          <a:xfrm>
            <a:off x="1371600" y="1828800"/>
            <a:ext cx="7315200" cy="4297363"/>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a:p>
            <a:endParaRPr lang="en-US" dirty="0"/>
          </a:p>
        </p:txBody>
      </p:sp>
      <p:pic>
        <p:nvPicPr>
          <p:cNvPr id="4" name="Picture 3" descr="Hadoop-v1.0-vs-Hadoop-v2.0.png"/>
          <p:cNvPicPr>
            <a:picLocks noChangeAspect="1"/>
          </p:cNvPicPr>
          <p:nvPr/>
        </p:nvPicPr>
        <p:blipFill>
          <a:blip r:embed="rId2" cstate="print"/>
          <a:stretch>
            <a:fillRect/>
          </a:stretch>
        </p:blipFill>
        <p:spPr>
          <a:xfrm>
            <a:off x="240898" y="1371600"/>
            <a:ext cx="8731889"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Hadoop</a:t>
            </a:r>
            <a:r>
              <a:rPr lang="en-US" b="1" dirty="0" smtClean="0"/>
              <a:t> Architecture</a:t>
            </a:r>
            <a:endParaRPr lang="en-US" dirty="0"/>
          </a:p>
        </p:txBody>
      </p:sp>
      <p:sp>
        <p:nvSpPr>
          <p:cNvPr id="3" name="Content Placeholder 2"/>
          <p:cNvSpPr>
            <a:spLocks noGrp="1"/>
          </p:cNvSpPr>
          <p:nvPr>
            <p:ph idx="1"/>
          </p:nvPr>
        </p:nvSpPr>
        <p:spPr>
          <a:xfrm>
            <a:off x="304800" y="1600200"/>
            <a:ext cx="8382000" cy="4525963"/>
          </a:xfrm>
        </p:spPr>
        <p:txBody>
          <a:bodyPr/>
          <a:lstStyle/>
          <a:p>
            <a:r>
              <a:rPr lang="en-US" dirty="0" err="1" smtClean="0">
                <a:solidFill>
                  <a:srgbClr val="FF0000"/>
                </a:solidFill>
              </a:rPr>
              <a:t>Hadoop</a:t>
            </a:r>
            <a:r>
              <a:rPr lang="en-US" dirty="0" smtClean="0">
                <a:solidFill>
                  <a:srgbClr val="FF0000"/>
                </a:solidFill>
              </a:rPr>
              <a:t> has </a:t>
            </a:r>
            <a:r>
              <a:rPr lang="en-US" u="sng" dirty="0" smtClean="0">
                <a:solidFill>
                  <a:srgbClr val="FF0000"/>
                </a:solidFill>
              </a:rPr>
              <a:t>two major layers </a:t>
            </a:r>
            <a:r>
              <a:rPr lang="en-US" dirty="0" smtClean="0">
                <a:solidFill>
                  <a:srgbClr val="FF0000"/>
                </a:solidFill>
              </a:rPr>
              <a:t>namely</a:t>
            </a:r>
          </a:p>
          <a:p>
            <a:endParaRPr lang="en-US" dirty="0" smtClean="0"/>
          </a:p>
          <a:p>
            <a:endParaRPr lang="en-US" dirty="0" smtClean="0"/>
          </a:p>
          <a:p>
            <a:pPr>
              <a:buNone/>
            </a:pPr>
            <a:endParaRPr lang="en-US" dirty="0" smtClean="0"/>
          </a:p>
          <a:p>
            <a:pPr>
              <a:buNone/>
            </a:pPr>
            <a:endParaRPr lang="en-US" dirty="0"/>
          </a:p>
        </p:txBody>
      </p:sp>
      <p:sp>
        <p:nvSpPr>
          <p:cNvPr id="4" name="Rectangle 3"/>
          <p:cNvSpPr/>
          <p:nvPr/>
        </p:nvSpPr>
        <p:spPr>
          <a:xfrm>
            <a:off x="3048000" y="2590800"/>
            <a:ext cx="42672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Processing/Computation layer </a:t>
            </a:r>
            <a:endParaRPr lang="en-US" dirty="0"/>
          </a:p>
        </p:txBody>
      </p:sp>
      <p:sp>
        <p:nvSpPr>
          <p:cNvPr id="5" name="Rectangle 4"/>
          <p:cNvSpPr/>
          <p:nvPr/>
        </p:nvSpPr>
        <p:spPr>
          <a:xfrm>
            <a:off x="3048000" y="3733800"/>
            <a:ext cx="42672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Storage layer </a:t>
            </a:r>
            <a:r>
              <a:rPr lang="en-US" i="1" dirty="0" err="1" smtClean="0"/>
              <a:t>Hadoop</a:t>
            </a:r>
            <a:r>
              <a:rPr lang="en-US" i="1" dirty="0" smtClean="0"/>
              <a:t> Distributed File System</a:t>
            </a:r>
            <a:endParaRPr lang="en-US" dirty="0"/>
          </a:p>
        </p:txBody>
      </p:sp>
      <p:sp>
        <p:nvSpPr>
          <p:cNvPr id="6" name="Notched Right Arrow 5"/>
          <p:cNvSpPr/>
          <p:nvPr/>
        </p:nvSpPr>
        <p:spPr>
          <a:xfrm>
            <a:off x="381000" y="2590800"/>
            <a:ext cx="2209800" cy="457200"/>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err="1" smtClean="0"/>
              <a:t>MapReduce</a:t>
            </a:r>
            <a:endParaRPr lang="en-US" dirty="0"/>
          </a:p>
        </p:txBody>
      </p:sp>
      <p:sp>
        <p:nvSpPr>
          <p:cNvPr id="7" name="Notched Right Arrow 6"/>
          <p:cNvSpPr/>
          <p:nvPr/>
        </p:nvSpPr>
        <p:spPr>
          <a:xfrm>
            <a:off x="457200" y="3886200"/>
            <a:ext cx="2286000" cy="457200"/>
          </a:xfrm>
          <a:prstGeom prst="notch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smtClean="0"/>
              <a:t>HDFS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Hadoop</a:t>
            </a:r>
            <a:r>
              <a:rPr lang="en-US" b="1" dirty="0" smtClean="0"/>
              <a:t> Ecosystem</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err="1" smtClean="0"/>
              <a:t>Hadoop</a:t>
            </a:r>
            <a:r>
              <a:rPr lang="en-US" i="1" dirty="0" smtClean="0"/>
              <a:t> Ecosystem </a:t>
            </a:r>
            <a:r>
              <a:rPr lang="en-US" dirty="0" smtClean="0"/>
              <a:t>is a platform or a suite which provides various services to solve the big data problems. </a:t>
            </a:r>
          </a:p>
          <a:p>
            <a:pPr algn="just"/>
            <a:r>
              <a:rPr lang="en-US" dirty="0" smtClean="0"/>
              <a:t>It includes Apache projects and various commercial tools and solutions.</a:t>
            </a:r>
          </a:p>
          <a:p>
            <a:pPr algn="just"/>
            <a:r>
              <a:rPr lang="en-US" dirty="0" smtClean="0"/>
              <a:t>There are </a:t>
            </a:r>
            <a:r>
              <a:rPr lang="en-US" i="1" dirty="0" smtClean="0"/>
              <a:t>four major elements of </a:t>
            </a:r>
            <a:r>
              <a:rPr lang="en-US" i="1" dirty="0" err="1" smtClean="0"/>
              <a:t>Hadoop</a:t>
            </a:r>
            <a:r>
              <a:rPr lang="en-US" dirty="0" smtClean="0"/>
              <a:t> i.e. </a:t>
            </a:r>
            <a:r>
              <a:rPr lang="en-US" b="1" dirty="0" smtClean="0"/>
              <a:t>HDFS, </a:t>
            </a:r>
            <a:r>
              <a:rPr lang="en-US" b="1" dirty="0" err="1" smtClean="0"/>
              <a:t>MapReduce</a:t>
            </a:r>
            <a:r>
              <a:rPr lang="en-US" b="1" dirty="0" smtClean="0"/>
              <a:t>, YARN, and </a:t>
            </a:r>
            <a:r>
              <a:rPr lang="en-US" b="1" dirty="0" err="1" smtClean="0"/>
              <a:t>Hadoop</a:t>
            </a:r>
            <a:r>
              <a:rPr lang="en-US" b="1" dirty="0" smtClean="0"/>
              <a:t> Common</a:t>
            </a:r>
          </a:p>
          <a:p>
            <a:pPr algn="just"/>
            <a:r>
              <a:rPr lang="en-US" dirty="0" smtClean="0">
                <a:solidFill>
                  <a:schemeClr val="accent2"/>
                </a:solidFill>
              </a:rPr>
              <a:t>Most of the tools or solutions are used to supplement or support these major elements. </a:t>
            </a:r>
          </a:p>
          <a:p>
            <a:pPr algn="just"/>
            <a:r>
              <a:rPr lang="en-US" dirty="0" smtClean="0"/>
              <a:t>All these tools work collectively to </a:t>
            </a:r>
            <a:r>
              <a:rPr lang="en-US" b="1" dirty="0" smtClean="0">
                <a:solidFill>
                  <a:srgbClr val="FF0000"/>
                </a:solidFill>
              </a:rPr>
              <a:t>provide services such as absorption, analysis, storage and maintenance of data etc. </a:t>
            </a:r>
            <a:endParaRPr lang="en-US" b="1"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Following are the components that collectively form a </a:t>
            </a:r>
            <a:r>
              <a:rPr lang="en-US" dirty="0" err="1" smtClean="0"/>
              <a:t>Hadoop</a:t>
            </a:r>
            <a:r>
              <a:rPr lang="en-US" dirty="0" smtClean="0"/>
              <a:t> ecosystem</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b="1" dirty="0" smtClean="0"/>
              <a:t>HDFS: </a:t>
            </a:r>
            <a:r>
              <a:rPr lang="en-US" dirty="0" err="1" smtClean="0"/>
              <a:t>Hadoop</a:t>
            </a:r>
            <a:r>
              <a:rPr lang="en-US" dirty="0" smtClean="0"/>
              <a:t> Distributed File System</a:t>
            </a:r>
          </a:p>
          <a:p>
            <a:pPr fontAlgn="base"/>
            <a:r>
              <a:rPr lang="en-US" b="1" dirty="0" smtClean="0"/>
              <a:t>YARN:</a:t>
            </a:r>
            <a:r>
              <a:rPr lang="en-US" dirty="0" smtClean="0"/>
              <a:t> Yet Another Resource Negotiator</a:t>
            </a:r>
          </a:p>
          <a:p>
            <a:pPr fontAlgn="base"/>
            <a:r>
              <a:rPr lang="en-US" b="1" dirty="0" err="1" smtClean="0"/>
              <a:t>MapReduce</a:t>
            </a:r>
            <a:r>
              <a:rPr lang="en-US" b="1" dirty="0" smtClean="0"/>
              <a:t>:</a:t>
            </a:r>
            <a:r>
              <a:rPr lang="en-US" dirty="0" smtClean="0"/>
              <a:t> Programming based Data Processing</a:t>
            </a:r>
          </a:p>
          <a:p>
            <a:pPr fontAlgn="base"/>
            <a:r>
              <a:rPr lang="en-US" b="1" dirty="0" smtClean="0"/>
              <a:t>Spark:</a:t>
            </a:r>
            <a:r>
              <a:rPr lang="en-US" dirty="0" smtClean="0"/>
              <a:t> In-Memory data processing</a:t>
            </a:r>
          </a:p>
          <a:p>
            <a:pPr fontAlgn="base"/>
            <a:r>
              <a:rPr lang="en-US" b="1" dirty="0" smtClean="0"/>
              <a:t>PIG, HIVE:</a:t>
            </a:r>
            <a:r>
              <a:rPr lang="en-US" dirty="0" smtClean="0"/>
              <a:t> Query based processing of data services</a:t>
            </a:r>
          </a:p>
          <a:p>
            <a:pPr fontAlgn="base"/>
            <a:r>
              <a:rPr lang="en-US" b="1" dirty="0" err="1" smtClean="0"/>
              <a:t>HBase</a:t>
            </a:r>
            <a:r>
              <a:rPr lang="en-US" b="1" dirty="0" smtClean="0"/>
              <a:t>: </a:t>
            </a:r>
            <a:r>
              <a:rPr lang="en-US" dirty="0" err="1" smtClean="0"/>
              <a:t>NoSQL</a:t>
            </a:r>
            <a:r>
              <a:rPr lang="en-US" dirty="0" smtClean="0"/>
              <a:t> Database</a:t>
            </a:r>
          </a:p>
          <a:p>
            <a:pPr fontAlgn="base"/>
            <a:r>
              <a:rPr lang="en-US" b="1" dirty="0" smtClean="0"/>
              <a:t>Mahout, Spark </a:t>
            </a:r>
            <a:r>
              <a:rPr lang="en-US" b="1" dirty="0" err="1" smtClean="0"/>
              <a:t>MLLib</a:t>
            </a:r>
            <a:r>
              <a:rPr lang="en-US" b="1" dirty="0" smtClean="0"/>
              <a:t>:</a:t>
            </a:r>
            <a:r>
              <a:rPr lang="en-US" dirty="0" smtClean="0"/>
              <a:t> </a:t>
            </a:r>
            <a:r>
              <a:rPr lang="en-US" u="sng" dirty="0" smtClean="0">
                <a:hlinkClick r:id="rId2"/>
              </a:rPr>
              <a:t>Machine Learning </a:t>
            </a:r>
            <a:r>
              <a:rPr lang="en-US" dirty="0" smtClean="0"/>
              <a:t>algorithm libraries</a:t>
            </a:r>
          </a:p>
          <a:p>
            <a:pPr fontAlgn="base"/>
            <a:r>
              <a:rPr lang="en-US" b="1" dirty="0" smtClean="0"/>
              <a:t>Solar, </a:t>
            </a:r>
            <a:r>
              <a:rPr lang="en-US" b="1" dirty="0" err="1" smtClean="0"/>
              <a:t>Lucene</a:t>
            </a:r>
            <a:r>
              <a:rPr lang="en-US" b="1" dirty="0" smtClean="0"/>
              <a:t>:</a:t>
            </a:r>
            <a:r>
              <a:rPr lang="en-US" dirty="0" smtClean="0"/>
              <a:t> Searching and Indexing</a:t>
            </a:r>
          </a:p>
          <a:p>
            <a:pPr fontAlgn="base"/>
            <a:r>
              <a:rPr lang="en-US" b="1" dirty="0" smtClean="0"/>
              <a:t>Zookeeper:</a:t>
            </a:r>
            <a:r>
              <a:rPr lang="en-US" dirty="0" smtClean="0"/>
              <a:t> Managing cluster</a:t>
            </a:r>
          </a:p>
          <a:p>
            <a:pPr fontAlgn="base"/>
            <a:r>
              <a:rPr lang="en-US" b="1" dirty="0" err="1" smtClean="0"/>
              <a:t>Oozie</a:t>
            </a:r>
            <a:r>
              <a:rPr lang="en-US" b="1" dirty="0" smtClean="0"/>
              <a:t>:</a:t>
            </a:r>
            <a:r>
              <a:rPr lang="en-US" dirty="0" smtClean="0"/>
              <a:t> Job Scheduling</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6738" name="Picture 2" descr="https://media.geeksforgeeks.org/wp-content/cdn-uploads/HadoopEcosystem-min.png"/>
          <p:cNvPicPr>
            <a:picLocks noGrp="1" noChangeAspect="1" noChangeArrowheads="1"/>
          </p:cNvPicPr>
          <p:nvPr>
            <p:ph idx="1"/>
          </p:nvPr>
        </p:nvPicPr>
        <p:blipFill>
          <a:blip r:embed="rId2" cstate="print"/>
          <a:srcRect/>
          <a:stretch>
            <a:fillRect/>
          </a:stretch>
        </p:blipFill>
        <p:spPr bwMode="auto">
          <a:xfrm>
            <a:off x="380999" y="304800"/>
            <a:ext cx="8521291" cy="5943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Hadoop</a:t>
            </a:r>
            <a:r>
              <a:rPr lang="en-US" b="1" dirty="0" smtClean="0"/>
              <a:t> Distributed File System</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2800" b="1" dirty="0" smtClean="0">
                <a:solidFill>
                  <a:srgbClr val="FF0000"/>
                </a:solidFill>
              </a:rPr>
              <a:t>HDFS is the primary or major component of </a:t>
            </a:r>
            <a:r>
              <a:rPr lang="en-US" sz="2800" b="1" dirty="0" err="1" smtClean="0">
                <a:solidFill>
                  <a:srgbClr val="FF0000"/>
                </a:solidFill>
              </a:rPr>
              <a:t>Hadoop</a:t>
            </a:r>
            <a:r>
              <a:rPr lang="en-US" sz="2800" b="1" dirty="0" smtClean="0">
                <a:solidFill>
                  <a:srgbClr val="FF0000"/>
                </a:solidFill>
              </a:rPr>
              <a:t> ecosystem and is responsible for storing large data sets of structured or unstructured data across various nodes and thereby maintaining the metadata in the form of log files.</a:t>
            </a:r>
          </a:p>
          <a:p>
            <a:pPr algn="just"/>
            <a:r>
              <a:rPr lang="en-US" sz="2800" dirty="0" smtClean="0">
                <a:solidFill>
                  <a:schemeClr val="accent4">
                    <a:lumMod val="75000"/>
                  </a:schemeClr>
                </a:solidFill>
              </a:rPr>
              <a:t>HDFS splits files into blocks and sends them across various nodes in form of large clusters. Also in case of a node failure, the system operates and data transfer takes place between the nodes which are facilitated by HDFS</a:t>
            </a:r>
            <a:r>
              <a:rPr lang="en-US" sz="2800" dirty="0" smtClean="0"/>
              <a:t>.</a:t>
            </a:r>
          </a:p>
          <a:p>
            <a:pPr algn="just"/>
            <a:r>
              <a:rPr lang="en-US" sz="2800" dirty="0" smtClean="0">
                <a:solidFill>
                  <a:srgbClr val="FF0000"/>
                </a:solidFill>
              </a:rPr>
              <a:t>It is highly fault-tolerant and is designed to be deployed on low-cost hardware. </a:t>
            </a:r>
          </a:p>
          <a:p>
            <a:pPr algn="just"/>
            <a:r>
              <a:rPr lang="en-US" sz="2800" dirty="0" smtClean="0"/>
              <a:t>It provides high throughput access to application data and is suitable for applications having large datasets.</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10000"/>
          </a:bodyPr>
          <a:lstStyle/>
          <a:p>
            <a:pPr fontAlgn="base"/>
            <a:r>
              <a:rPr lang="en-US" dirty="0" smtClean="0"/>
              <a:t>HDFS consists of two core components i.e. </a:t>
            </a:r>
          </a:p>
          <a:p>
            <a:pPr lvl="1" fontAlgn="base"/>
            <a:r>
              <a:rPr lang="en-US" dirty="0" smtClean="0"/>
              <a:t>Name node</a:t>
            </a:r>
          </a:p>
          <a:p>
            <a:pPr lvl="1" fontAlgn="base"/>
            <a:r>
              <a:rPr lang="en-US" dirty="0" smtClean="0"/>
              <a:t>Data Node</a:t>
            </a:r>
          </a:p>
          <a:p>
            <a:pPr algn="just" fontAlgn="base"/>
            <a:r>
              <a:rPr lang="en-US" dirty="0" smtClean="0"/>
              <a:t>Name Node is the prime node which contains metadata (data about data) requiring comparatively fewer resources than the data nodes that stores the actual data. These data nodes are commodity hardware in the distributed environment. Undoubtedly, making </a:t>
            </a:r>
            <a:r>
              <a:rPr lang="en-US" dirty="0" err="1" smtClean="0"/>
              <a:t>Hadoop</a:t>
            </a:r>
            <a:r>
              <a:rPr lang="en-US" dirty="0" smtClean="0"/>
              <a:t> cost effective.</a:t>
            </a:r>
          </a:p>
          <a:p>
            <a:pPr algn="just" fontAlgn="base"/>
            <a:r>
              <a:rPr lang="en-US" dirty="0" smtClean="0"/>
              <a:t>HDFS maintains all the coordination between the clusters and hardware, thus working at the </a:t>
            </a:r>
            <a:r>
              <a:rPr lang="en-US" b="1" dirty="0" smtClean="0">
                <a:solidFill>
                  <a:srgbClr val="FF0000"/>
                </a:solidFill>
              </a:rPr>
              <a:t>heart of the system.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Commercial Jet Engine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838200" y="1676400"/>
            <a:ext cx="7391400" cy="4914701"/>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HDFS</a:t>
            </a:r>
            <a:endParaRPr lang="en-US" dirty="0"/>
          </a:p>
        </p:txBody>
      </p:sp>
      <p:sp>
        <p:nvSpPr>
          <p:cNvPr id="3" name="Content Placeholder 2"/>
          <p:cNvSpPr>
            <a:spLocks noGrp="1"/>
          </p:cNvSpPr>
          <p:nvPr>
            <p:ph idx="1"/>
          </p:nvPr>
        </p:nvSpPr>
        <p:spPr/>
        <p:txBody>
          <a:bodyPr>
            <a:normAutofit/>
          </a:bodyPr>
          <a:lstStyle/>
          <a:p>
            <a:pPr algn="just"/>
            <a:r>
              <a:rPr lang="en-US" dirty="0" smtClean="0"/>
              <a:t>HDFS holds very large amount of data and provides easier access. </a:t>
            </a:r>
          </a:p>
          <a:p>
            <a:pPr algn="just"/>
            <a:r>
              <a:rPr lang="en-US" dirty="0" smtClean="0"/>
              <a:t>To store such huge data, the files are stored across multiple machines.</a:t>
            </a:r>
          </a:p>
          <a:p>
            <a:pPr algn="just"/>
            <a:r>
              <a:rPr lang="en-US" dirty="0" smtClean="0"/>
              <a:t>These files are stored in redundant fashion to rescue the system from possible data losses in case of failure. </a:t>
            </a:r>
          </a:p>
          <a:p>
            <a:pPr algn="just"/>
            <a:r>
              <a:rPr lang="en-US" dirty="0" smtClean="0"/>
              <a:t>HDFS also makes applications available to parallel processing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Features of HDFS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It is suitable for the distributed storage and processing.</a:t>
            </a:r>
          </a:p>
          <a:p>
            <a:pPr lvl="0"/>
            <a:r>
              <a:rPr lang="en-US" dirty="0" err="1" smtClean="0"/>
              <a:t>Hadoop</a:t>
            </a:r>
            <a:r>
              <a:rPr lang="en-US" dirty="0" smtClean="0"/>
              <a:t> provides a command interface to interact with HDFS.</a:t>
            </a:r>
          </a:p>
          <a:p>
            <a:pPr lvl="0"/>
            <a:r>
              <a:rPr lang="en-US" dirty="0" smtClean="0"/>
              <a:t>The built-in servers of </a:t>
            </a:r>
            <a:r>
              <a:rPr lang="en-US" dirty="0" err="1" smtClean="0"/>
              <a:t>namenode</a:t>
            </a:r>
            <a:r>
              <a:rPr lang="en-US" dirty="0" smtClean="0"/>
              <a:t> and </a:t>
            </a:r>
            <a:r>
              <a:rPr lang="en-US" dirty="0" err="1" smtClean="0"/>
              <a:t>datanode</a:t>
            </a:r>
            <a:r>
              <a:rPr lang="en-US" dirty="0" smtClean="0"/>
              <a:t> help users to easily check the status of cluster.</a:t>
            </a:r>
          </a:p>
          <a:p>
            <a:pPr lvl="0"/>
            <a:r>
              <a:rPr lang="en-US" dirty="0" smtClean="0"/>
              <a:t>Streaming access to file system data.</a:t>
            </a:r>
          </a:p>
          <a:p>
            <a:pPr lvl="0"/>
            <a:r>
              <a:rPr lang="en-US" dirty="0" smtClean="0"/>
              <a:t>HDFS provides file permissions and authentication.</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Advantages of HDFS</a:t>
            </a:r>
            <a:endParaRPr lang="en-US" dirty="0"/>
          </a:p>
        </p:txBody>
      </p:sp>
      <p:sp>
        <p:nvSpPr>
          <p:cNvPr id="3" name="Content Placeholder 2"/>
          <p:cNvSpPr>
            <a:spLocks noGrp="1"/>
          </p:cNvSpPr>
          <p:nvPr>
            <p:ph idx="1"/>
          </p:nvPr>
        </p:nvSpPr>
        <p:spPr/>
        <p:txBody>
          <a:bodyPr>
            <a:normAutofit/>
          </a:bodyPr>
          <a:lstStyle/>
          <a:p>
            <a:r>
              <a:rPr lang="en-US" dirty="0" smtClean="0"/>
              <a:t>It is inexpensive, </a:t>
            </a:r>
          </a:p>
          <a:p>
            <a:r>
              <a:rPr lang="en-US" dirty="0" smtClean="0"/>
              <a:t>Immutable in nature,</a:t>
            </a:r>
          </a:p>
          <a:p>
            <a:r>
              <a:rPr lang="en-US" dirty="0" smtClean="0"/>
              <a:t>Stores data reliably, </a:t>
            </a:r>
          </a:p>
          <a:p>
            <a:r>
              <a:rPr lang="en-US" dirty="0" smtClean="0"/>
              <a:t>Ability to tolerate faults, </a:t>
            </a:r>
          </a:p>
          <a:p>
            <a:r>
              <a:rPr lang="en-US" dirty="0" smtClean="0"/>
              <a:t>Scalable, </a:t>
            </a:r>
          </a:p>
          <a:p>
            <a:r>
              <a:rPr lang="en-US" dirty="0" smtClean="0"/>
              <a:t>Block structured, </a:t>
            </a:r>
          </a:p>
          <a:p>
            <a:r>
              <a:rPr lang="en-US" dirty="0" smtClean="0"/>
              <a:t>Can process a large amount of data simultaneously and many more.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YARN</a:t>
            </a:r>
            <a:endParaRPr lang="en-US" dirty="0"/>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algn="just" fontAlgn="base"/>
            <a:r>
              <a:rPr lang="en-US" dirty="0" smtClean="0">
                <a:solidFill>
                  <a:srgbClr val="FF0000"/>
                </a:solidFill>
              </a:rPr>
              <a:t>Yet Another Resource Negotiator</a:t>
            </a:r>
            <a:r>
              <a:rPr lang="en-US" dirty="0" smtClean="0"/>
              <a:t>, as the name implies, YARN is the one who helps to manage the resources across the clusters. </a:t>
            </a:r>
          </a:p>
          <a:p>
            <a:pPr algn="just" fontAlgn="base"/>
            <a:r>
              <a:rPr lang="en-US" dirty="0" smtClean="0"/>
              <a:t>In short, it performs </a:t>
            </a:r>
            <a:r>
              <a:rPr lang="en-US" dirty="0" smtClean="0">
                <a:solidFill>
                  <a:srgbClr val="FF0000"/>
                </a:solidFill>
              </a:rPr>
              <a:t>scheduling and resource allocation </a:t>
            </a:r>
            <a:r>
              <a:rPr lang="en-US" dirty="0" smtClean="0"/>
              <a:t>for the </a:t>
            </a:r>
            <a:r>
              <a:rPr lang="en-US" dirty="0" err="1" smtClean="0"/>
              <a:t>Hadoop</a:t>
            </a:r>
            <a:r>
              <a:rPr lang="en-US" dirty="0" smtClean="0"/>
              <a:t> System.</a:t>
            </a:r>
          </a:p>
          <a:p>
            <a:pPr fontAlgn="base"/>
            <a:r>
              <a:rPr lang="en-US" dirty="0" smtClean="0"/>
              <a:t>Consists of three major components i.e. </a:t>
            </a:r>
          </a:p>
          <a:p>
            <a:pPr lvl="1" fontAlgn="base"/>
            <a:r>
              <a:rPr lang="en-US" dirty="0" smtClean="0">
                <a:solidFill>
                  <a:srgbClr val="FF0000"/>
                </a:solidFill>
              </a:rPr>
              <a:t>Resource Manager</a:t>
            </a:r>
          </a:p>
          <a:p>
            <a:pPr lvl="1" fontAlgn="base"/>
            <a:r>
              <a:rPr lang="en-US" dirty="0" smtClean="0">
                <a:solidFill>
                  <a:srgbClr val="FF0000"/>
                </a:solidFill>
              </a:rPr>
              <a:t>Nodes Manager</a:t>
            </a:r>
          </a:p>
          <a:p>
            <a:pPr lvl="1" fontAlgn="base"/>
            <a:r>
              <a:rPr lang="en-US" dirty="0" smtClean="0">
                <a:solidFill>
                  <a:srgbClr val="FF0000"/>
                </a:solidFill>
              </a:rPr>
              <a:t>Application Manager</a:t>
            </a:r>
          </a:p>
          <a:p>
            <a:pPr algn="just" fontAlgn="base"/>
            <a:r>
              <a:rPr lang="en-US" dirty="0" smtClean="0"/>
              <a:t>Resource manager has the privilege of allocating resources for the applications in a system whereas Node managers work on the allocation of resources such as CPU, memory, bandwidth per machine and later on acknowledges the resource manager.</a:t>
            </a:r>
          </a:p>
          <a:p>
            <a:pPr algn="just" fontAlgn="base"/>
            <a:r>
              <a:rPr lang="en-US" dirty="0" smtClean="0"/>
              <a:t>Application manager works as an interface between the resource manager and</a:t>
            </a:r>
          </a:p>
          <a:p>
            <a:pPr algn="just" fontAlgn="base"/>
            <a:r>
              <a:rPr lang="en-US" dirty="0" smtClean="0"/>
              <a:t>Node manager and performs negotiations as per the requirement of the two.</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YARN Architecture</a:t>
            </a:r>
            <a:endParaRPr lang="en-US" dirty="0"/>
          </a:p>
        </p:txBody>
      </p:sp>
      <p:pic>
        <p:nvPicPr>
          <p:cNvPr id="4" name="Content Placeholder 3" descr="Components-of-YARN-1.png"/>
          <p:cNvPicPr>
            <a:picLocks noGrp="1" noChangeAspect="1"/>
          </p:cNvPicPr>
          <p:nvPr>
            <p:ph idx="1"/>
          </p:nvPr>
        </p:nvPicPr>
        <p:blipFill>
          <a:blip r:embed="rId2" cstate="print"/>
          <a:stretch>
            <a:fillRect/>
          </a:stretch>
        </p:blipFill>
        <p:spPr>
          <a:xfrm>
            <a:off x="75223" y="1143000"/>
            <a:ext cx="9068778" cy="5257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YARN</a:t>
            </a:r>
            <a:endParaRPr lang="en-US" dirty="0"/>
          </a:p>
        </p:txBody>
      </p:sp>
      <p:sp>
        <p:nvSpPr>
          <p:cNvPr id="3" name="Content Placeholder 2"/>
          <p:cNvSpPr>
            <a:spLocks noGrp="1"/>
          </p:cNvSpPr>
          <p:nvPr>
            <p:ph idx="1"/>
          </p:nvPr>
        </p:nvSpPr>
        <p:spPr/>
        <p:txBody>
          <a:bodyPr>
            <a:normAutofit fontScale="92500"/>
          </a:bodyPr>
          <a:lstStyle/>
          <a:p>
            <a:pPr algn="just"/>
            <a:r>
              <a:rPr lang="en-US" b="1" dirty="0" smtClean="0"/>
              <a:t>Apache Yarn</a:t>
            </a:r>
            <a:r>
              <a:rPr lang="en-US" dirty="0" smtClean="0"/>
              <a:t> – “</a:t>
            </a:r>
            <a:r>
              <a:rPr lang="en-US" b="1" dirty="0" smtClean="0"/>
              <a:t>Y</a:t>
            </a:r>
            <a:r>
              <a:rPr lang="en-US" dirty="0" smtClean="0"/>
              <a:t>et </a:t>
            </a:r>
            <a:r>
              <a:rPr lang="en-US" b="1" dirty="0" smtClean="0"/>
              <a:t>A</a:t>
            </a:r>
            <a:r>
              <a:rPr lang="en-US" dirty="0" smtClean="0"/>
              <a:t>nother </a:t>
            </a:r>
            <a:r>
              <a:rPr lang="en-US" b="1" dirty="0" smtClean="0"/>
              <a:t>R</a:t>
            </a:r>
            <a:r>
              <a:rPr lang="en-US" dirty="0" smtClean="0"/>
              <a:t>esource </a:t>
            </a:r>
            <a:r>
              <a:rPr lang="en-US" b="1" dirty="0" smtClean="0"/>
              <a:t>N</a:t>
            </a:r>
            <a:r>
              <a:rPr lang="en-US" dirty="0" smtClean="0"/>
              <a:t>egotiator” is the resource management layer of </a:t>
            </a:r>
            <a:r>
              <a:rPr lang="en-US" b="1" dirty="0" err="1" smtClean="0"/>
              <a:t>Hadoop</a:t>
            </a:r>
            <a:r>
              <a:rPr lang="en-US" dirty="0" smtClean="0"/>
              <a:t>. </a:t>
            </a:r>
          </a:p>
          <a:p>
            <a:pPr algn="just"/>
            <a:r>
              <a:rPr lang="en-US" dirty="0" smtClean="0"/>
              <a:t>The Yarn was introduced in </a:t>
            </a:r>
            <a:r>
              <a:rPr lang="en-US" dirty="0" err="1" smtClean="0"/>
              <a:t>Hadoop</a:t>
            </a:r>
            <a:r>
              <a:rPr lang="en-US" dirty="0" smtClean="0"/>
              <a:t> 2.x. Yarn allows different data processing engines like </a:t>
            </a:r>
            <a:r>
              <a:rPr lang="en-US" dirty="0" smtClean="0">
                <a:solidFill>
                  <a:srgbClr val="FF0000"/>
                </a:solidFill>
              </a:rPr>
              <a:t>graph processing, interactive processing, stream processing as well as batch processing </a:t>
            </a:r>
            <a:r>
              <a:rPr lang="en-US" dirty="0" smtClean="0"/>
              <a:t>to run and process data stored in</a:t>
            </a:r>
            <a:r>
              <a:rPr lang="en-US" b="1" dirty="0" smtClean="0"/>
              <a:t> HDFS. </a:t>
            </a:r>
            <a:r>
              <a:rPr lang="en-US" dirty="0" smtClean="0"/>
              <a:t>Apart from resource management, Yarn also does </a:t>
            </a:r>
            <a:r>
              <a:rPr lang="en-US" b="1" dirty="0" smtClean="0"/>
              <a:t>job Scheduling</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MapReduce</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a:bodyPr>
          <a:lstStyle/>
          <a:p>
            <a:pPr algn="just"/>
            <a:r>
              <a:rPr lang="en-US" dirty="0" err="1" smtClean="0"/>
              <a:t>MapReduce</a:t>
            </a:r>
            <a:r>
              <a:rPr lang="en-US" dirty="0" smtClean="0"/>
              <a:t> is a parallel </a:t>
            </a:r>
            <a:r>
              <a:rPr lang="en-US" dirty="0" smtClean="0">
                <a:solidFill>
                  <a:srgbClr val="FF0000"/>
                </a:solidFill>
              </a:rPr>
              <a:t>programming model for writing distributed applications </a:t>
            </a:r>
            <a:r>
              <a:rPr lang="en-US" dirty="0" smtClean="0"/>
              <a:t>devised at Google for </a:t>
            </a:r>
            <a:r>
              <a:rPr lang="en-US" b="1" dirty="0" smtClean="0"/>
              <a:t>efficient processing of large </a:t>
            </a:r>
            <a:r>
              <a:rPr lang="en-US" dirty="0" smtClean="0"/>
              <a:t>amounts of data </a:t>
            </a:r>
            <a:r>
              <a:rPr lang="en-US" i="1" dirty="0" smtClean="0"/>
              <a:t>multi</a:t>
            </a:r>
            <a:r>
              <a:rPr lang="en-US" dirty="0" smtClean="0"/>
              <a:t>−</a:t>
            </a:r>
            <a:r>
              <a:rPr lang="en-US" i="1" dirty="0" smtClean="0"/>
              <a:t>terabyte data sets</a:t>
            </a:r>
            <a:r>
              <a:rPr lang="en-US" dirty="0" smtClean="0"/>
              <a:t>−on large clusters </a:t>
            </a:r>
            <a:r>
              <a:rPr lang="en-US" i="1" dirty="0" smtClean="0"/>
              <a:t>thousands of nodes </a:t>
            </a:r>
            <a:r>
              <a:rPr lang="en-US" dirty="0" smtClean="0"/>
              <a:t> of commodity hardware in a reliable, fault-tolerant manner. </a:t>
            </a:r>
          </a:p>
          <a:p>
            <a:pPr algn="just"/>
            <a:r>
              <a:rPr lang="en-US" dirty="0" smtClean="0"/>
              <a:t>The </a:t>
            </a:r>
            <a:r>
              <a:rPr lang="en-US" dirty="0" err="1" smtClean="0"/>
              <a:t>MapReduce</a:t>
            </a:r>
            <a:r>
              <a:rPr lang="en-US" dirty="0" smtClean="0"/>
              <a:t> program runs on </a:t>
            </a:r>
            <a:r>
              <a:rPr lang="en-US" dirty="0" err="1" smtClean="0"/>
              <a:t>Hadoop</a:t>
            </a:r>
            <a:r>
              <a:rPr lang="en-US" dirty="0" smtClean="0"/>
              <a:t> which is an Apache open-source framework.</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err="1" smtClean="0"/>
              <a:t>MapReduce</a:t>
            </a:r>
            <a:endParaRPr lang="en-US" dirty="0"/>
          </a:p>
        </p:txBody>
      </p:sp>
      <p:sp>
        <p:nvSpPr>
          <p:cNvPr id="3" name="Content Placeholder 2"/>
          <p:cNvSpPr>
            <a:spLocks noGrp="1"/>
          </p:cNvSpPr>
          <p:nvPr>
            <p:ph idx="1"/>
          </p:nvPr>
        </p:nvSpPr>
        <p:spPr>
          <a:xfrm>
            <a:off x="457200" y="990600"/>
            <a:ext cx="8229600" cy="5486400"/>
          </a:xfrm>
        </p:spPr>
        <p:txBody>
          <a:bodyPr>
            <a:normAutofit fontScale="85000" lnSpcReduction="10000"/>
          </a:bodyPr>
          <a:lstStyle/>
          <a:p>
            <a:pPr algn="just" fontAlgn="base"/>
            <a:r>
              <a:rPr lang="en-US" dirty="0" smtClean="0"/>
              <a:t>By making the use of distributed and parallel algorithms, </a:t>
            </a:r>
            <a:r>
              <a:rPr lang="en-US" dirty="0" err="1" smtClean="0"/>
              <a:t>MapReduce</a:t>
            </a:r>
            <a:r>
              <a:rPr lang="en-US" dirty="0" smtClean="0"/>
              <a:t> makes it possible to carry over the </a:t>
            </a:r>
            <a:r>
              <a:rPr lang="en-US" b="1" dirty="0" smtClean="0"/>
              <a:t>processing’s logic </a:t>
            </a:r>
            <a:r>
              <a:rPr lang="en-US" dirty="0" smtClean="0"/>
              <a:t>and helps to write applications which transform big data sets into a manageable one.</a:t>
            </a:r>
          </a:p>
          <a:p>
            <a:pPr algn="just" fontAlgn="base"/>
            <a:r>
              <a:rPr lang="en-US" dirty="0" err="1" smtClean="0"/>
              <a:t>MapReduce</a:t>
            </a:r>
            <a:r>
              <a:rPr lang="en-US" dirty="0" smtClean="0"/>
              <a:t> makes the use of two functions i.e. Map() and Reduce() whose task is: </a:t>
            </a:r>
          </a:p>
          <a:p>
            <a:pPr lvl="1" algn="just" fontAlgn="base"/>
            <a:r>
              <a:rPr lang="en-US" b="1" i="1" dirty="0" smtClean="0">
                <a:solidFill>
                  <a:srgbClr val="FF0000"/>
                </a:solidFill>
              </a:rPr>
              <a:t>Map()</a:t>
            </a:r>
            <a:r>
              <a:rPr lang="en-US" dirty="0" smtClean="0"/>
              <a:t> performs </a:t>
            </a:r>
            <a:r>
              <a:rPr lang="en-US" b="1" dirty="0" smtClean="0"/>
              <a:t>sorting and filtering </a:t>
            </a:r>
            <a:r>
              <a:rPr lang="en-US" dirty="0" smtClean="0"/>
              <a:t>of data and thereby organizing them in the form of group. Map generates a </a:t>
            </a:r>
            <a:r>
              <a:rPr lang="en-US" b="1" dirty="0" smtClean="0"/>
              <a:t>key-value pair based result </a:t>
            </a:r>
            <a:r>
              <a:rPr lang="en-US" dirty="0" smtClean="0"/>
              <a:t>which is later on processed by the Reduce() method.</a:t>
            </a:r>
          </a:p>
          <a:p>
            <a:pPr lvl="1" algn="just" fontAlgn="base"/>
            <a:r>
              <a:rPr lang="en-US" b="1" i="1" dirty="0" smtClean="0">
                <a:solidFill>
                  <a:srgbClr val="FF0000"/>
                </a:solidFill>
              </a:rPr>
              <a:t>Reduce()</a:t>
            </a:r>
            <a:r>
              <a:rPr lang="en-US" dirty="0" smtClean="0"/>
              <a:t>, as the name suggests does the summarization by aggregating the mapped data. In simple, Reduce() takes the output generated by Map() as input and </a:t>
            </a:r>
            <a:r>
              <a:rPr lang="en-US" b="1" dirty="0" smtClean="0"/>
              <a:t>combines those tuples into smaller set of tuples.</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PIG</a:t>
            </a:r>
            <a:endParaRPr lang="en-US"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algn="just" fontAlgn="base"/>
            <a:r>
              <a:rPr lang="en-US" dirty="0" smtClean="0"/>
              <a:t>Pig was basically developed by Yahoo which works on a pig Latin language, which is Query based language similar to SQL.</a:t>
            </a:r>
          </a:p>
          <a:p>
            <a:pPr algn="just" fontAlgn="base"/>
            <a:r>
              <a:rPr lang="en-US" dirty="0" smtClean="0"/>
              <a:t>It is a platform for </a:t>
            </a:r>
            <a:r>
              <a:rPr lang="en-US" dirty="0" smtClean="0">
                <a:solidFill>
                  <a:srgbClr val="FF0000"/>
                </a:solidFill>
              </a:rPr>
              <a:t>structuring the data flow, processing and analyzing huge data sets.</a:t>
            </a:r>
          </a:p>
          <a:p>
            <a:pPr algn="just" fontAlgn="base"/>
            <a:r>
              <a:rPr lang="en-US" dirty="0" smtClean="0"/>
              <a:t>Pig does the work of executing commands and in the background, all the activities of </a:t>
            </a:r>
            <a:r>
              <a:rPr lang="en-US" dirty="0" err="1" smtClean="0"/>
              <a:t>MapReduce</a:t>
            </a:r>
            <a:r>
              <a:rPr lang="en-US" dirty="0" smtClean="0"/>
              <a:t> are taken care of. After the processing, pig stores the result in HDFS.</a:t>
            </a:r>
          </a:p>
          <a:p>
            <a:pPr algn="just" fontAlgn="base"/>
            <a:r>
              <a:rPr lang="en-US" dirty="0" smtClean="0"/>
              <a:t>Pig Latin language is specially designed for this framework which runs on Pig Runtime. Just the way Java runs on the </a:t>
            </a:r>
            <a:r>
              <a:rPr lang="en-US" u="sng" dirty="0" smtClean="0">
                <a:hlinkClick r:id="rId2"/>
              </a:rPr>
              <a:t>JVM</a:t>
            </a:r>
            <a:r>
              <a:rPr lang="en-US" dirty="0" smtClean="0"/>
              <a:t>.</a:t>
            </a:r>
          </a:p>
          <a:p>
            <a:pPr algn="just" fontAlgn="base"/>
            <a:r>
              <a:rPr lang="en-US" dirty="0" smtClean="0"/>
              <a:t>Pig helps to achieve ease of programming and optimization and hence is a major segment of the </a:t>
            </a:r>
            <a:r>
              <a:rPr lang="en-US" dirty="0" err="1" smtClean="0"/>
              <a:t>Hadoop</a:t>
            </a:r>
            <a:r>
              <a:rPr lang="en-US" dirty="0" smtClean="0"/>
              <a:t> Ecosystem.</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HIVE</a:t>
            </a:r>
            <a:endParaRPr lang="en-US" dirty="0"/>
          </a:p>
        </p:txBody>
      </p:sp>
      <p:sp>
        <p:nvSpPr>
          <p:cNvPr id="3" name="Content Placeholder 2"/>
          <p:cNvSpPr>
            <a:spLocks noGrp="1"/>
          </p:cNvSpPr>
          <p:nvPr>
            <p:ph idx="1"/>
          </p:nvPr>
        </p:nvSpPr>
        <p:spPr>
          <a:xfrm>
            <a:off x="457200" y="685800"/>
            <a:ext cx="8229600" cy="5440363"/>
          </a:xfrm>
        </p:spPr>
        <p:txBody>
          <a:bodyPr>
            <a:normAutofit fontScale="85000" lnSpcReduction="20000"/>
          </a:bodyPr>
          <a:lstStyle/>
          <a:p>
            <a:pPr fontAlgn="base">
              <a:buNone/>
            </a:pPr>
            <a:r>
              <a:rPr lang="en-US" dirty="0" smtClean="0"/>
              <a:t> </a:t>
            </a:r>
          </a:p>
          <a:p>
            <a:pPr algn="just" fontAlgn="base"/>
            <a:r>
              <a:rPr lang="en-US" dirty="0" smtClean="0"/>
              <a:t>With the help of SQL methodology and interface, HIVE performs </a:t>
            </a:r>
            <a:r>
              <a:rPr lang="en-US" dirty="0" smtClean="0">
                <a:solidFill>
                  <a:srgbClr val="FF0000"/>
                </a:solidFill>
              </a:rPr>
              <a:t>reading and writing of large data sets</a:t>
            </a:r>
            <a:r>
              <a:rPr lang="en-US" dirty="0" smtClean="0"/>
              <a:t>. However, its query language is called as HQL (</a:t>
            </a:r>
            <a:r>
              <a:rPr lang="en-US" dirty="0" smtClean="0">
                <a:solidFill>
                  <a:srgbClr val="FF0000"/>
                </a:solidFill>
              </a:rPr>
              <a:t>Hive Query Language</a:t>
            </a:r>
            <a:r>
              <a:rPr lang="en-US" dirty="0" smtClean="0"/>
              <a:t>).</a:t>
            </a:r>
          </a:p>
          <a:p>
            <a:pPr algn="just" fontAlgn="base"/>
            <a:r>
              <a:rPr lang="en-US" dirty="0" smtClean="0"/>
              <a:t>It is highly scalable as it allows real-time processing and batch processing both. Also, all the SQL data types are supported by Hive thus, making the </a:t>
            </a:r>
            <a:r>
              <a:rPr lang="en-US" b="1" dirty="0" smtClean="0"/>
              <a:t>query processing easier.</a:t>
            </a:r>
          </a:p>
          <a:p>
            <a:pPr algn="just" fontAlgn="base"/>
            <a:r>
              <a:rPr lang="en-US" dirty="0" smtClean="0"/>
              <a:t>Similar to the Query Processing frameworks, HIVE too comes with two components: </a:t>
            </a:r>
            <a:r>
              <a:rPr lang="en-US" i="1" dirty="0" smtClean="0"/>
              <a:t>JDBC Drivers</a:t>
            </a:r>
            <a:r>
              <a:rPr lang="en-US" dirty="0" smtClean="0"/>
              <a:t> and </a:t>
            </a:r>
            <a:r>
              <a:rPr lang="en-US" i="1" dirty="0" smtClean="0"/>
              <a:t>HIVE Command Line</a:t>
            </a:r>
            <a:r>
              <a:rPr lang="en-US" dirty="0" smtClean="0"/>
              <a:t>.</a:t>
            </a:r>
          </a:p>
          <a:p>
            <a:pPr algn="just" fontAlgn="base"/>
            <a:r>
              <a:rPr lang="en-US" dirty="0" smtClean="0"/>
              <a:t>JDBC, along with ODBC drivers work on establishing the data storage permissions and connection whereas HIVE Command line helps in the processing of queries.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457200" y="1371600"/>
            <a:ext cx="8229600" cy="4953000"/>
          </a:xfrm>
        </p:spPr>
        <p:txBody>
          <a:bodyPr>
            <a:normAutofit fontScale="70000" lnSpcReduction="20000"/>
          </a:bodyPr>
          <a:lstStyle/>
          <a:p>
            <a:pPr algn="just"/>
            <a:r>
              <a:rPr lang="en-US" dirty="0" smtClean="0"/>
              <a:t>Modern </a:t>
            </a:r>
            <a:r>
              <a:rPr lang="en-US" dirty="0">
                <a:solidFill>
                  <a:schemeClr val="accent6">
                    <a:lumMod val="50000"/>
                  </a:schemeClr>
                </a:solidFill>
              </a:rPr>
              <a:t>jet engines</a:t>
            </a:r>
            <a:r>
              <a:rPr lang="en-US" dirty="0"/>
              <a:t>, similar to the one shown in Figure </a:t>
            </a:r>
            <a:r>
              <a:rPr lang="en-US" dirty="0" smtClean="0"/>
              <a:t>may </a:t>
            </a:r>
            <a:r>
              <a:rPr lang="en-US" dirty="0"/>
              <a:t>be equipped </a:t>
            </a:r>
            <a:r>
              <a:rPr lang="en-US" dirty="0" smtClean="0"/>
              <a:t>with around </a:t>
            </a:r>
            <a:r>
              <a:rPr lang="en-US" dirty="0">
                <a:solidFill>
                  <a:schemeClr val="accent6">
                    <a:lumMod val="50000"/>
                  </a:schemeClr>
                </a:solidFill>
              </a:rPr>
              <a:t>5000 sensors. </a:t>
            </a:r>
            <a:endParaRPr lang="en-US" dirty="0" smtClean="0">
              <a:solidFill>
                <a:schemeClr val="accent6">
                  <a:lumMod val="50000"/>
                </a:schemeClr>
              </a:solidFill>
            </a:endParaRPr>
          </a:p>
          <a:p>
            <a:pPr algn="just"/>
            <a:r>
              <a:rPr lang="en-US" dirty="0" smtClean="0"/>
              <a:t>Therefore</a:t>
            </a:r>
            <a:r>
              <a:rPr lang="en-US" dirty="0"/>
              <a:t>, </a:t>
            </a:r>
            <a:r>
              <a:rPr lang="en-US" b="1" dirty="0">
                <a:solidFill>
                  <a:schemeClr val="accent6">
                    <a:lumMod val="75000"/>
                  </a:schemeClr>
                </a:solidFill>
              </a:rPr>
              <a:t>a twin engine commercial aircraft with these engines operating </a:t>
            </a:r>
            <a:r>
              <a:rPr lang="en-US" b="1" dirty="0" smtClean="0">
                <a:solidFill>
                  <a:schemeClr val="accent6">
                    <a:lumMod val="75000"/>
                  </a:schemeClr>
                </a:solidFill>
              </a:rPr>
              <a:t>on average </a:t>
            </a:r>
            <a:r>
              <a:rPr lang="en-US" b="1" dirty="0">
                <a:solidFill>
                  <a:schemeClr val="accent6">
                    <a:lumMod val="75000"/>
                  </a:schemeClr>
                </a:solidFill>
              </a:rPr>
              <a:t>8 hours a day will generate over 500 TB of data daily</a:t>
            </a:r>
            <a:r>
              <a:rPr lang="en-US" dirty="0"/>
              <a:t>, and this is just the data from the engines!</a:t>
            </a:r>
          </a:p>
          <a:p>
            <a:pPr algn="just"/>
            <a:r>
              <a:rPr lang="en-US" dirty="0"/>
              <a:t>Aircraft today have thousands of </a:t>
            </a:r>
            <a:r>
              <a:rPr lang="en-US" dirty="0">
                <a:solidFill>
                  <a:srgbClr val="FF0000"/>
                </a:solidFill>
              </a:rPr>
              <a:t>other sensors connected to the airframe and other systems</a:t>
            </a:r>
            <a:r>
              <a:rPr lang="en-US" dirty="0"/>
              <a:t>. </a:t>
            </a:r>
            <a:endParaRPr lang="en-US" dirty="0" smtClean="0"/>
          </a:p>
          <a:p>
            <a:pPr algn="just"/>
            <a:r>
              <a:rPr lang="en-US" dirty="0" smtClean="0"/>
              <a:t>In </a:t>
            </a:r>
            <a:r>
              <a:rPr lang="en-US" dirty="0"/>
              <a:t>fact, </a:t>
            </a:r>
            <a:r>
              <a:rPr lang="en-US" dirty="0" smtClean="0">
                <a:solidFill>
                  <a:srgbClr val="C00000"/>
                </a:solidFill>
              </a:rPr>
              <a:t>a single </a:t>
            </a:r>
            <a:r>
              <a:rPr lang="en-US" dirty="0">
                <a:solidFill>
                  <a:srgbClr val="C00000"/>
                </a:solidFill>
              </a:rPr>
              <a:t>wing of a modern jumbo jet is equipped with 10,000 </a:t>
            </a:r>
            <a:r>
              <a:rPr lang="en-US" dirty="0" smtClean="0">
                <a:solidFill>
                  <a:srgbClr val="C00000"/>
                </a:solidFill>
              </a:rPr>
              <a:t>sensors.</a:t>
            </a:r>
          </a:p>
          <a:p>
            <a:pPr algn="just"/>
            <a:r>
              <a:rPr lang="en-US" b="1" dirty="0" err="1" smtClean="0">
                <a:solidFill>
                  <a:srgbClr val="00B050"/>
                </a:solidFill>
              </a:rPr>
              <a:t>Petabyte</a:t>
            </a:r>
            <a:r>
              <a:rPr lang="en-US" b="1" dirty="0" smtClean="0">
                <a:solidFill>
                  <a:srgbClr val="00B050"/>
                </a:solidFill>
              </a:rPr>
              <a:t> </a:t>
            </a:r>
            <a:r>
              <a:rPr lang="en-US" b="1" dirty="0">
                <a:solidFill>
                  <a:srgbClr val="00B050"/>
                </a:solidFill>
              </a:rPr>
              <a:t>(PB) of data per day per commercial </a:t>
            </a:r>
            <a:r>
              <a:rPr lang="en-US" b="1" dirty="0" smtClean="0">
                <a:solidFill>
                  <a:srgbClr val="00B050"/>
                </a:solidFill>
              </a:rPr>
              <a:t>airplane.</a:t>
            </a:r>
          </a:p>
          <a:p>
            <a:pPr algn="just"/>
            <a:r>
              <a:rPr lang="en-US" dirty="0">
                <a:solidFill>
                  <a:schemeClr val="tx2">
                    <a:lumMod val="50000"/>
                  </a:schemeClr>
                </a:solidFill>
              </a:rPr>
              <a:t>Across the world, there are approximately </a:t>
            </a:r>
            <a:r>
              <a:rPr lang="en-US" b="1" dirty="0">
                <a:solidFill>
                  <a:schemeClr val="tx2">
                    <a:lumMod val="50000"/>
                  </a:schemeClr>
                </a:solidFill>
              </a:rPr>
              <a:t>100,000 commercial flights per day</a:t>
            </a:r>
            <a:r>
              <a:rPr lang="en-US" dirty="0">
                <a:solidFill>
                  <a:schemeClr val="tx2">
                    <a:lumMod val="50000"/>
                  </a:schemeClr>
                </a:solidFill>
              </a:rPr>
              <a:t>. </a:t>
            </a:r>
            <a:r>
              <a:rPr lang="en-US" dirty="0" smtClean="0">
                <a:solidFill>
                  <a:schemeClr val="tx2">
                    <a:lumMod val="50000"/>
                  </a:schemeClr>
                </a:solidFill>
              </a:rPr>
              <a:t>The amount </a:t>
            </a:r>
            <a:r>
              <a:rPr lang="en-US" dirty="0">
                <a:solidFill>
                  <a:schemeClr val="tx2">
                    <a:lumMod val="50000"/>
                  </a:schemeClr>
                </a:solidFill>
              </a:rPr>
              <a:t>of </a:t>
            </a:r>
            <a:r>
              <a:rPr lang="en-US" dirty="0" err="1">
                <a:solidFill>
                  <a:schemeClr val="tx2">
                    <a:lumMod val="50000"/>
                  </a:schemeClr>
                </a:solidFill>
              </a:rPr>
              <a:t>IoT</a:t>
            </a:r>
            <a:r>
              <a:rPr lang="en-US" dirty="0">
                <a:solidFill>
                  <a:schemeClr val="tx2">
                    <a:lumMod val="50000"/>
                  </a:schemeClr>
                </a:solidFill>
              </a:rPr>
              <a:t> data coming just from the commercial airline business is overwhelming</a:t>
            </a:r>
            <a:endParaRPr lang="en-US" b="1" dirty="0">
              <a:solidFill>
                <a:schemeClr val="tx2">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Mahout</a:t>
            </a: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pPr algn="just" fontAlgn="base"/>
            <a:r>
              <a:rPr lang="en-US" dirty="0" smtClean="0"/>
              <a:t>Mahout, allows Machine </a:t>
            </a:r>
            <a:r>
              <a:rPr lang="en-US" dirty="0" err="1" smtClean="0"/>
              <a:t>Learnability</a:t>
            </a:r>
            <a:r>
              <a:rPr lang="en-US" dirty="0" smtClean="0"/>
              <a:t> to a system or application. </a:t>
            </a:r>
          </a:p>
          <a:p>
            <a:pPr algn="just" fontAlgn="base"/>
            <a:r>
              <a:rPr lang="en-US" u="sng" dirty="0" smtClean="0">
                <a:hlinkClick r:id="rId2"/>
              </a:rPr>
              <a:t>Machine Learning</a:t>
            </a:r>
            <a:r>
              <a:rPr lang="en-US" dirty="0" smtClean="0"/>
              <a:t>, as the name suggests helps the system to develop itself based on some patterns, user/environmental interaction or on the basis of algorithms.</a:t>
            </a:r>
          </a:p>
          <a:p>
            <a:pPr algn="just" fontAlgn="base"/>
            <a:r>
              <a:rPr lang="en-US" dirty="0" smtClean="0"/>
              <a:t>It provides various libraries or functionalities such as collaborative filtering, clustering, and classification which are nothing but concepts of Machine learning. </a:t>
            </a:r>
          </a:p>
          <a:p>
            <a:pPr algn="just" fontAlgn="base"/>
            <a:r>
              <a:rPr lang="en-US" dirty="0" smtClean="0"/>
              <a:t>It </a:t>
            </a:r>
            <a:r>
              <a:rPr lang="en-US" dirty="0" smtClean="0">
                <a:solidFill>
                  <a:srgbClr val="FF0000"/>
                </a:solidFill>
              </a:rPr>
              <a:t>allows invoking algorithms as per our need with the help of its own libraries.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Apache Spark</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lgn="just" fontAlgn="base"/>
            <a:r>
              <a:rPr lang="en-US" dirty="0" smtClean="0"/>
              <a:t>It’s a platform that handles all the process consumptive tasks like </a:t>
            </a:r>
            <a:r>
              <a:rPr lang="en-US" b="1" dirty="0" smtClean="0">
                <a:solidFill>
                  <a:srgbClr val="FF0000"/>
                </a:solidFill>
              </a:rPr>
              <a:t>batch processing, interactive or iterative real-time processing, graph conversions, and visualization,</a:t>
            </a:r>
            <a:r>
              <a:rPr lang="en-US" dirty="0" smtClean="0"/>
              <a:t> etc.</a:t>
            </a:r>
          </a:p>
          <a:p>
            <a:pPr algn="just" fontAlgn="base"/>
            <a:r>
              <a:rPr lang="en-US" dirty="0" smtClean="0"/>
              <a:t>It consumes in memory resources hence, thus being faster than the prior in terms of optimization.</a:t>
            </a:r>
          </a:p>
          <a:p>
            <a:pPr algn="just" fontAlgn="base"/>
            <a:r>
              <a:rPr lang="en-US" dirty="0" smtClean="0"/>
              <a:t>Spark is </a:t>
            </a:r>
            <a:r>
              <a:rPr lang="en-US" dirty="0" smtClean="0">
                <a:solidFill>
                  <a:srgbClr val="FF0000"/>
                </a:solidFill>
              </a:rPr>
              <a:t>best suited for real-time data </a:t>
            </a:r>
            <a:r>
              <a:rPr lang="en-US" dirty="0" smtClean="0"/>
              <a:t>whereas </a:t>
            </a:r>
            <a:r>
              <a:rPr lang="en-US" dirty="0" err="1" smtClean="0"/>
              <a:t>Hadoop</a:t>
            </a:r>
            <a:r>
              <a:rPr lang="en-US" dirty="0" smtClean="0"/>
              <a:t> is best suited for structured data or batch processing, hence both are used in most of the companies interchangeably.</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Apache </a:t>
            </a:r>
            <a:r>
              <a:rPr lang="en-US" b="1" dirty="0" err="1" smtClean="0"/>
              <a:t>HBase</a:t>
            </a:r>
            <a:endParaRPr lang="en-US" dirty="0"/>
          </a:p>
        </p:txBody>
      </p:sp>
      <p:sp>
        <p:nvSpPr>
          <p:cNvPr id="3" name="Content Placeholder 2"/>
          <p:cNvSpPr>
            <a:spLocks noGrp="1"/>
          </p:cNvSpPr>
          <p:nvPr>
            <p:ph idx="1"/>
          </p:nvPr>
        </p:nvSpPr>
        <p:spPr/>
        <p:txBody>
          <a:bodyPr>
            <a:normAutofit fontScale="92500" lnSpcReduction="20000"/>
          </a:bodyPr>
          <a:lstStyle/>
          <a:p>
            <a:pPr algn="just" fontAlgn="base"/>
            <a:r>
              <a:rPr lang="en-US" dirty="0" smtClean="0"/>
              <a:t>It’s a </a:t>
            </a:r>
            <a:r>
              <a:rPr lang="en-US" dirty="0" err="1" smtClean="0"/>
              <a:t>NoSQL</a:t>
            </a:r>
            <a:r>
              <a:rPr lang="en-US" dirty="0" smtClean="0"/>
              <a:t> database which </a:t>
            </a:r>
            <a:r>
              <a:rPr lang="en-US" dirty="0" smtClean="0">
                <a:solidFill>
                  <a:srgbClr val="FF0000"/>
                </a:solidFill>
              </a:rPr>
              <a:t>supports all kinds of data and thus capable of handling anything </a:t>
            </a:r>
            <a:r>
              <a:rPr lang="en-US" dirty="0" smtClean="0"/>
              <a:t>of </a:t>
            </a:r>
            <a:r>
              <a:rPr lang="en-US" dirty="0" err="1" smtClean="0"/>
              <a:t>Hadoop</a:t>
            </a:r>
            <a:r>
              <a:rPr lang="en-US" dirty="0" smtClean="0"/>
              <a:t> Database. It provides capabilities of Google’s </a:t>
            </a:r>
            <a:r>
              <a:rPr lang="en-US" dirty="0" err="1" smtClean="0"/>
              <a:t>BigTable</a:t>
            </a:r>
            <a:r>
              <a:rPr lang="en-US" dirty="0" smtClean="0"/>
              <a:t>, thus able to work on Big Data sets effectively.</a:t>
            </a:r>
          </a:p>
          <a:p>
            <a:pPr algn="just" fontAlgn="base"/>
            <a:r>
              <a:rPr lang="en-US" dirty="0" smtClean="0"/>
              <a:t>At times where </a:t>
            </a:r>
            <a:r>
              <a:rPr lang="en-US" b="1" dirty="0" smtClean="0">
                <a:solidFill>
                  <a:srgbClr val="FF0000"/>
                </a:solidFill>
              </a:rPr>
              <a:t>we need to search or retrieve the occurrences of something small in a huge database, the request must be processed within a short quick span of time. At such times, </a:t>
            </a:r>
            <a:r>
              <a:rPr lang="en-US" b="1" dirty="0" err="1" smtClean="0">
                <a:solidFill>
                  <a:srgbClr val="FF0000"/>
                </a:solidFill>
              </a:rPr>
              <a:t>HBase</a:t>
            </a:r>
            <a:r>
              <a:rPr lang="en-US" b="1" dirty="0" smtClean="0">
                <a:solidFill>
                  <a:srgbClr val="FF0000"/>
                </a:solidFill>
              </a:rPr>
              <a:t> comes handy as it gives us a tolerant way of storing limited data</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Components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just" fontAlgn="base">
              <a:buNone/>
            </a:pPr>
            <a:r>
              <a:rPr lang="en-US" dirty="0" smtClean="0"/>
              <a:t>Apart from all of these, there are some other components too that carry out a huge task in order to make </a:t>
            </a:r>
            <a:r>
              <a:rPr lang="en-US" dirty="0" err="1" smtClean="0"/>
              <a:t>Hadoop</a:t>
            </a:r>
            <a:r>
              <a:rPr lang="en-US" dirty="0" smtClean="0"/>
              <a:t> capable of processing large datasets. They are as follows: </a:t>
            </a:r>
          </a:p>
          <a:p>
            <a:pPr fontAlgn="base"/>
            <a:r>
              <a:rPr lang="en-US" b="1" dirty="0" err="1" smtClean="0">
                <a:solidFill>
                  <a:srgbClr val="FF0000"/>
                </a:solidFill>
              </a:rPr>
              <a:t>Solr</a:t>
            </a:r>
            <a:r>
              <a:rPr lang="en-US" b="1" dirty="0" smtClean="0">
                <a:solidFill>
                  <a:srgbClr val="FF0000"/>
                </a:solidFill>
              </a:rPr>
              <a:t>, </a:t>
            </a:r>
            <a:r>
              <a:rPr lang="en-US" b="1" dirty="0" err="1" smtClean="0">
                <a:solidFill>
                  <a:srgbClr val="FF0000"/>
                </a:solidFill>
              </a:rPr>
              <a:t>Lucene</a:t>
            </a:r>
            <a:r>
              <a:rPr lang="en-US" b="1" dirty="0" smtClean="0"/>
              <a:t>: </a:t>
            </a:r>
            <a:r>
              <a:rPr lang="en-US" dirty="0" smtClean="0"/>
              <a:t>These are the two services that perform the task of </a:t>
            </a:r>
            <a:r>
              <a:rPr lang="en-US" b="1" dirty="0" smtClean="0"/>
              <a:t>searching and indexing </a:t>
            </a:r>
            <a:r>
              <a:rPr lang="en-US" dirty="0" smtClean="0"/>
              <a:t>with the help of some java libraries, especially </a:t>
            </a:r>
            <a:r>
              <a:rPr lang="en-US" dirty="0" err="1" smtClean="0"/>
              <a:t>Lucene</a:t>
            </a:r>
            <a:r>
              <a:rPr lang="en-US" dirty="0" smtClean="0"/>
              <a:t> is based on Java which allows </a:t>
            </a:r>
            <a:r>
              <a:rPr lang="en-US" dirty="0" smtClean="0">
                <a:solidFill>
                  <a:srgbClr val="00B050"/>
                </a:solidFill>
              </a:rPr>
              <a:t>spell check mechanism</a:t>
            </a:r>
            <a:r>
              <a:rPr lang="en-US" dirty="0" smtClean="0"/>
              <a:t>, as well.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381000"/>
            <a:ext cx="8610600" cy="5516563"/>
          </a:xfrm>
        </p:spPr>
        <p:txBody>
          <a:bodyPr>
            <a:normAutofit fontScale="85000" lnSpcReduction="20000"/>
          </a:bodyPr>
          <a:lstStyle/>
          <a:p>
            <a:pPr algn="just" fontAlgn="base"/>
            <a:r>
              <a:rPr lang="en-US" b="1" dirty="0" smtClean="0">
                <a:solidFill>
                  <a:srgbClr val="FF0000"/>
                </a:solidFill>
              </a:rPr>
              <a:t>Zookeeper</a:t>
            </a:r>
            <a:r>
              <a:rPr lang="en-US" b="1" dirty="0" smtClean="0"/>
              <a:t>: </a:t>
            </a:r>
            <a:r>
              <a:rPr lang="en-US" dirty="0" smtClean="0"/>
              <a:t>There was a huge issue of management of coordination and synchronization among the resources or the components of </a:t>
            </a:r>
            <a:r>
              <a:rPr lang="en-US" dirty="0" err="1" smtClean="0"/>
              <a:t>Hadoop</a:t>
            </a:r>
            <a:r>
              <a:rPr lang="en-US" dirty="0" smtClean="0"/>
              <a:t> which resulted in inconsistency, often. Zookeeper overcame all the problems by </a:t>
            </a:r>
            <a:r>
              <a:rPr lang="en-US" b="1" dirty="0" smtClean="0"/>
              <a:t>performing synchronization, inter-component based communication, grouping, and maintenance.</a:t>
            </a:r>
          </a:p>
          <a:p>
            <a:pPr algn="just" fontAlgn="base"/>
            <a:r>
              <a:rPr lang="en-US" b="1" dirty="0" err="1" smtClean="0">
                <a:solidFill>
                  <a:srgbClr val="FF0000"/>
                </a:solidFill>
              </a:rPr>
              <a:t>Oozie</a:t>
            </a:r>
            <a:r>
              <a:rPr lang="en-US" b="1" dirty="0" smtClean="0"/>
              <a:t>: </a:t>
            </a:r>
            <a:r>
              <a:rPr lang="en-US" dirty="0" err="1" smtClean="0">
                <a:solidFill>
                  <a:srgbClr val="FF0000"/>
                </a:solidFill>
              </a:rPr>
              <a:t>Oozie</a:t>
            </a:r>
            <a:r>
              <a:rPr lang="en-US" dirty="0" smtClean="0">
                <a:solidFill>
                  <a:srgbClr val="FF0000"/>
                </a:solidFill>
              </a:rPr>
              <a:t> simply performs the task of a scheduler</a:t>
            </a:r>
            <a:r>
              <a:rPr lang="en-US" dirty="0" smtClean="0"/>
              <a:t>, thus scheduling jobs and binding them together as a single unit. </a:t>
            </a:r>
          </a:p>
          <a:p>
            <a:pPr algn="just" fontAlgn="base"/>
            <a:r>
              <a:rPr lang="en-US" smtClean="0"/>
              <a:t> There </a:t>
            </a:r>
            <a:r>
              <a:rPr lang="en-US" dirty="0" smtClean="0"/>
              <a:t>is two kinds of jobs .</a:t>
            </a:r>
            <a:r>
              <a:rPr lang="en-US" dirty="0" err="1" smtClean="0"/>
              <a:t>i.e</a:t>
            </a:r>
            <a:r>
              <a:rPr lang="en-US" dirty="0" smtClean="0"/>
              <a:t> </a:t>
            </a:r>
            <a:r>
              <a:rPr lang="en-US" dirty="0" err="1" smtClean="0"/>
              <a:t>Oozie</a:t>
            </a:r>
            <a:r>
              <a:rPr lang="en-US" dirty="0" smtClean="0"/>
              <a:t> workflow and </a:t>
            </a:r>
            <a:r>
              <a:rPr lang="en-US" dirty="0" err="1" smtClean="0"/>
              <a:t>Oozie</a:t>
            </a:r>
            <a:r>
              <a:rPr lang="en-US" dirty="0" smtClean="0"/>
              <a:t> coordinator jobs. </a:t>
            </a:r>
            <a:r>
              <a:rPr lang="en-US" dirty="0" err="1" smtClean="0"/>
              <a:t>Oozie</a:t>
            </a:r>
            <a:r>
              <a:rPr lang="en-US" dirty="0" smtClean="0"/>
              <a:t> workflow is the jobs that need to be executed in a sequentially ordered manner whereas </a:t>
            </a:r>
            <a:r>
              <a:rPr lang="en-US" dirty="0" err="1" smtClean="0"/>
              <a:t>Oozie</a:t>
            </a:r>
            <a:r>
              <a:rPr lang="en-US" dirty="0" smtClean="0"/>
              <a:t> Coordinator jobs are those that are triggered when some data or external stimulus is given to it.</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1447800"/>
            <a:ext cx="7714488" cy="4800600"/>
          </a:xfrm>
        </p:spPr>
        <p:txBody>
          <a:bodyPr>
            <a:normAutofit fontScale="85000" lnSpcReduction="10000"/>
          </a:bodyPr>
          <a:lstStyle/>
          <a:p>
            <a:pPr algn="just"/>
            <a:r>
              <a:rPr lang="en-US" dirty="0" smtClean="0"/>
              <a:t>Since the initial release of </a:t>
            </a:r>
            <a:r>
              <a:rPr lang="en-US" dirty="0" err="1" smtClean="0"/>
              <a:t>Hadoop</a:t>
            </a:r>
            <a:r>
              <a:rPr lang="en-US" dirty="0" smtClean="0"/>
              <a:t> in 2011, many projects have been developed to add incremental functionality to </a:t>
            </a:r>
            <a:r>
              <a:rPr lang="en-US" dirty="0" err="1" smtClean="0"/>
              <a:t>Hadoop</a:t>
            </a:r>
            <a:r>
              <a:rPr lang="en-US" dirty="0" smtClean="0"/>
              <a:t> and have collectively become known as the </a:t>
            </a:r>
            <a:r>
              <a:rPr lang="en-US" i="1" dirty="0" err="1" smtClean="0"/>
              <a:t>Hadoop</a:t>
            </a:r>
            <a:r>
              <a:rPr lang="en-US" i="1" dirty="0" smtClean="0"/>
              <a:t> ecosystem.</a:t>
            </a:r>
          </a:p>
          <a:p>
            <a:pPr algn="just"/>
            <a:r>
              <a:rPr lang="en-US" dirty="0" err="1" smtClean="0"/>
              <a:t>Hadoop</a:t>
            </a:r>
            <a:r>
              <a:rPr lang="en-US" dirty="0" smtClean="0"/>
              <a:t> </a:t>
            </a:r>
            <a:r>
              <a:rPr lang="en-US" b="1" dirty="0" smtClean="0">
                <a:solidFill>
                  <a:srgbClr val="C00000"/>
                </a:solidFill>
              </a:rPr>
              <a:t>now comprises more than 100 software projects under the </a:t>
            </a:r>
            <a:r>
              <a:rPr lang="en-US" b="1" dirty="0" err="1" smtClean="0">
                <a:solidFill>
                  <a:srgbClr val="C00000"/>
                </a:solidFill>
              </a:rPr>
              <a:t>Hadoop</a:t>
            </a:r>
            <a:r>
              <a:rPr lang="en-US" b="1" dirty="0" smtClean="0">
                <a:solidFill>
                  <a:srgbClr val="C00000"/>
                </a:solidFill>
              </a:rPr>
              <a:t> umbrella, </a:t>
            </a:r>
            <a:r>
              <a:rPr lang="en-US" dirty="0" smtClean="0"/>
              <a:t>capable of nearly every element in the data lifecycle, </a:t>
            </a:r>
            <a:r>
              <a:rPr lang="en-US" b="1" dirty="0" smtClean="0"/>
              <a:t>from collection, to storage, to processing, to analysis and visualization</a:t>
            </a:r>
            <a:r>
              <a:rPr lang="en-US" dirty="0" smtClean="0"/>
              <a:t>. </a:t>
            </a:r>
          </a:p>
          <a:p>
            <a:pPr algn="just"/>
            <a:r>
              <a:rPr lang="en-US" dirty="0" smtClean="0"/>
              <a:t>Each of these individual projects is a </a:t>
            </a:r>
            <a:r>
              <a:rPr lang="en-US" b="1" dirty="0" smtClean="0">
                <a:solidFill>
                  <a:srgbClr val="FF0000"/>
                </a:solidFill>
              </a:rPr>
              <a:t>unique piece of the overall data management solution.</a:t>
            </a:r>
            <a:endParaRPr lang="en-US"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Apache Kafka</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Part of processing real-time events, such as those commonly generated by smart objects, is having them ingested into a processing engine. </a:t>
            </a:r>
          </a:p>
          <a:p>
            <a:pPr algn="just"/>
            <a:r>
              <a:rPr lang="en-US" dirty="0" smtClean="0"/>
              <a:t>The process of </a:t>
            </a:r>
            <a:r>
              <a:rPr lang="en-US" dirty="0" smtClean="0">
                <a:solidFill>
                  <a:srgbClr val="FF0000"/>
                </a:solidFill>
              </a:rPr>
              <a:t>collecting</a:t>
            </a:r>
            <a:r>
              <a:rPr lang="en-US" dirty="0" smtClean="0"/>
              <a:t> data from a sensor or log file and </a:t>
            </a:r>
            <a:r>
              <a:rPr lang="en-US" dirty="0" smtClean="0">
                <a:solidFill>
                  <a:srgbClr val="FF0000"/>
                </a:solidFill>
              </a:rPr>
              <a:t>preparing</a:t>
            </a:r>
            <a:r>
              <a:rPr lang="en-US" dirty="0" smtClean="0"/>
              <a:t> it to be processed and analyzed is typically handled by </a:t>
            </a:r>
            <a:r>
              <a:rPr lang="en-US" dirty="0" smtClean="0">
                <a:solidFill>
                  <a:srgbClr val="FF0000"/>
                </a:solidFill>
              </a:rPr>
              <a:t>messaging systems. </a:t>
            </a:r>
          </a:p>
          <a:p>
            <a:pPr algn="just"/>
            <a:r>
              <a:rPr lang="en-US" b="1" dirty="0" smtClean="0">
                <a:solidFill>
                  <a:srgbClr val="7030A0"/>
                </a:solidFill>
              </a:rPr>
              <a:t>Messaging systems are designed to accept data, or messages, from where the data is generated and deliver the data to stream-processing engines such as </a:t>
            </a:r>
            <a:r>
              <a:rPr lang="en-US" b="1" u="sng" dirty="0" smtClean="0">
                <a:solidFill>
                  <a:srgbClr val="7030A0"/>
                </a:solidFill>
              </a:rPr>
              <a:t>Spark Streaming or Storm.</a:t>
            </a:r>
            <a:endParaRPr lang="en-US" b="1" u="sng" dirty="0">
              <a:solidFill>
                <a:srgbClr val="7030A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Apache Kafka is a distributed </a:t>
            </a:r>
            <a:r>
              <a:rPr lang="en-US" b="1" dirty="0" smtClean="0"/>
              <a:t>publisher-subscriber messaging system that is built to be scalable and fast. </a:t>
            </a:r>
          </a:p>
          <a:p>
            <a:pPr algn="just"/>
            <a:r>
              <a:rPr lang="en-US" dirty="0" smtClean="0"/>
              <a:t>It is composed of message brokers, where producers write data and consumers read data from these brokers.</a:t>
            </a:r>
          </a:p>
          <a:p>
            <a:pPr algn="just"/>
            <a:r>
              <a:rPr lang="en-US" dirty="0" smtClean="0"/>
              <a:t>The data flow from the smart objects (producers), </a:t>
            </a:r>
            <a:r>
              <a:rPr lang="en-US" dirty="0" smtClean="0">
                <a:solidFill>
                  <a:srgbClr val="7030A0"/>
                </a:solidFill>
              </a:rPr>
              <a:t>through a topic in Kafka, to the real-time processing engine</a:t>
            </a:r>
            <a:r>
              <a:rPr lang="en-US" dirty="0" smtClean="0"/>
              <a: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066800" y="609600"/>
            <a:ext cx="7770164" cy="48768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Due to the distributed nature of Kafka, </a:t>
            </a:r>
            <a:r>
              <a:rPr lang="en-US" dirty="0" smtClean="0">
                <a:solidFill>
                  <a:srgbClr val="FF0000"/>
                </a:solidFill>
              </a:rPr>
              <a:t>it can run in a clustered configuration that can handle many producers and consumers simultaneously and exchanges information between nodes, allowing topics to be distributed over multiple nodes</a:t>
            </a:r>
            <a:r>
              <a:rPr lang="en-US" dirty="0" smtClean="0"/>
              <a:t>. </a:t>
            </a:r>
          </a:p>
          <a:p>
            <a:pPr algn="just"/>
            <a:r>
              <a:rPr lang="en-US" b="1" dirty="0" smtClean="0">
                <a:solidFill>
                  <a:srgbClr val="0070C0"/>
                </a:solidFill>
              </a:rPr>
              <a:t>The goal of Kafka is to provide a simple way to connect to data sources and allow consumers to connect to that data in the way they would like.</a:t>
            </a:r>
            <a:endParaRPr lang="en-US"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Structured Versus Unstructured Data</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219200" y="1676400"/>
            <a:ext cx="7236850" cy="42672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Apache Spark</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solidFill>
                  <a:srgbClr val="0070C0"/>
                </a:solidFill>
              </a:rPr>
              <a:t>Apache Spark is an in-memory distributed data analytics platform designed to accelerate processes in the </a:t>
            </a:r>
            <a:r>
              <a:rPr lang="en-US" dirty="0" err="1" smtClean="0">
                <a:solidFill>
                  <a:srgbClr val="0070C0"/>
                </a:solidFill>
              </a:rPr>
              <a:t>Hadoop</a:t>
            </a:r>
            <a:r>
              <a:rPr lang="en-US" dirty="0" smtClean="0">
                <a:solidFill>
                  <a:srgbClr val="0070C0"/>
                </a:solidFill>
              </a:rPr>
              <a:t> ecosystem. </a:t>
            </a:r>
          </a:p>
          <a:p>
            <a:pPr algn="just"/>
            <a:r>
              <a:rPr lang="en-US" dirty="0" smtClean="0">
                <a:solidFill>
                  <a:srgbClr val="C00000"/>
                </a:solidFill>
              </a:rPr>
              <a:t>The “in-memory” characteristic of Spark is what enables it to run jobs very quickly.</a:t>
            </a:r>
          </a:p>
          <a:p>
            <a:pPr algn="just"/>
            <a:r>
              <a:rPr lang="en-US" dirty="0" smtClean="0">
                <a:solidFill>
                  <a:srgbClr val="0070C0"/>
                </a:solidFill>
              </a:rPr>
              <a:t>At each stage of a </a:t>
            </a:r>
            <a:r>
              <a:rPr lang="en-US" dirty="0" err="1" smtClean="0">
                <a:solidFill>
                  <a:srgbClr val="0070C0"/>
                </a:solidFill>
              </a:rPr>
              <a:t>MapReduce</a:t>
            </a:r>
            <a:r>
              <a:rPr lang="en-US" dirty="0" smtClean="0">
                <a:solidFill>
                  <a:srgbClr val="0070C0"/>
                </a:solidFill>
              </a:rPr>
              <a:t> operation, the data is read and written back to the disk, which means latency is introduced through each disk operation. </a:t>
            </a:r>
          </a:p>
          <a:p>
            <a:pPr algn="just"/>
            <a:r>
              <a:rPr lang="en-US" dirty="0" smtClean="0">
                <a:solidFill>
                  <a:srgbClr val="C00000"/>
                </a:solidFill>
              </a:rPr>
              <a:t>However, with Spark, the processing of this data is moved into high-speed memory, which has significantly lower latency. This speeds the batch </a:t>
            </a:r>
            <a:r>
              <a:rPr lang="en-US" dirty="0" err="1" smtClean="0">
                <a:solidFill>
                  <a:srgbClr val="C00000"/>
                </a:solidFill>
              </a:rPr>
              <a:t>processingjobs</a:t>
            </a:r>
            <a:r>
              <a:rPr lang="en-US" dirty="0" smtClean="0">
                <a:solidFill>
                  <a:srgbClr val="C00000"/>
                </a:solidFill>
              </a:rPr>
              <a:t> and also allows for near-real-time processing of events.</a:t>
            </a:r>
            <a:endParaRPr lang="en-US" dirty="0">
              <a:solidFill>
                <a:srgbClr val="C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304800"/>
            <a:ext cx="8229600" cy="6553200"/>
          </a:xfrm>
        </p:spPr>
        <p:txBody>
          <a:bodyPr>
            <a:normAutofit fontScale="92500" lnSpcReduction="20000"/>
          </a:bodyPr>
          <a:lstStyle/>
          <a:p>
            <a:pPr algn="just"/>
            <a:r>
              <a:rPr lang="en-US" dirty="0" smtClean="0">
                <a:solidFill>
                  <a:srgbClr val="C00000"/>
                </a:solidFill>
              </a:rPr>
              <a:t>Real-time processing is done by a component of the Apache Spark project called </a:t>
            </a:r>
            <a:r>
              <a:rPr lang="en-US" b="1" dirty="0" smtClean="0">
                <a:solidFill>
                  <a:srgbClr val="C00000"/>
                </a:solidFill>
              </a:rPr>
              <a:t>Spark Streaming. </a:t>
            </a:r>
          </a:p>
          <a:p>
            <a:pPr algn="just"/>
            <a:r>
              <a:rPr lang="en-US" dirty="0" smtClean="0"/>
              <a:t>Spark Streaming is an </a:t>
            </a:r>
            <a:r>
              <a:rPr lang="en-US" dirty="0" smtClean="0">
                <a:solidFill>
                  <a:srgbClr val="7030A0"/>
                </a:solidFill>
              </a:rPr>
              <a:t>extension of Spark Core </a:t>
            </a:r>
            <a:r>
              <a:rPr lang="en-US" dirty="0" smtClean="0"/>
              <a:t>that is responsible for taking </a:t>
            </a:r>
            <a:r>
              <a:rPr lang="en-US" b="1" dirty="0" smtClean="0"/>
              <a:t>live streamed data from</a:t>
            </a:r>
            <a:r>
              <a:rPr lang="en-US" dirty="0" smtClean="0"/>
              <a:t> a messaging system, like </a:t>
            </a:r>
            <a:r>
              <a:rPr lang="en-US" b="1" dirty="0" smtClean="0"/>
              <a:t>Kafka</a:t>
            </a:r>
            <a:r>
              <a:rPr lang="en-US" dirty="0" smtClean="0"/>
              <a:t>, and dividing it into smaller micro batches. </a:t>
            </a:r>
          </a:p>
          <a:p>
            <a:pPr algn="just"/>
            <a:r>
              <a:rPr lang="en-US" dirty="0" smtClean="0">
                <a:solidFill>
                  <a:srgbClr val="C00000"/>
                </a:solidFill>
              </a:rPr>
              <a:t>These </a:t>
            </a:r>
            <a:r>
              <a:rPr lang="en-US" dirty="0" err="1" smtClean="0">
                <a:solidFill>
                  <a:srgbClr val="C00000"/>
                </a:solidFill>
              </a:rPr>
              <a:t>microbatches</a:t>
            </a:r>
            <a:r>
              <a:rPr lang="en-US" dirty="0" smtClean="0">
                <a:solidFill>
                  <a:srgbClr val="C00000"/>
                </a:solidFill>
              </a:rPr>
              <a:t> are called </a:t>
            </a:r>
            <a:r>
              <a:rPr lang="en-US" dirty="0" err="1" smtClean="0">
                <a:solidFill>
                  <a:srgbClr val="C00000"/>
                </a:solidFill>
              </a:rPr>
              <a:t>discretized</a:t>
            </a:r>
            <a:r>
              <a:rPr lang="en-US" dirty="0" smtClean="0">
                <a:solidFill>
                  <a:srgbClr val="C00000"/>
                </a:solidFill>
              </a:rPr>
              <a:t> streams, or </a:t>
            </a:r>
            <a:r>
              <a:rPr lang="en-US" b="1" dirty="0" err="1" smtClean="0">
                <a:solidFill>
                  <a:srgbClr val="C00000"/>
                </a:solidFill>
              </a:rPr>
              <a:t>DStreams</a:t>
            </a:r>
            <a:r>
              <a:rPr lang="en-US" b="1" dirty="0" smtClean="0">
                <a:solidFill>
                  <a:srgbClr val="C00000"/>
                </a:solidFill>
              </a:rPr>
              <a:t>. </a:t>
            </a:r>
          </a:p>
          <a:p>
            <a:pPr algn="just"/>
            <a:r>
              <a:rPr lang="en-US" dirty="0" smtClean="0"/>
              <a:t>The Spark processing engine is able to operate on these smaller pieces of data, allowing </a:t>
            </a:r>
            <a:r>
              <a:rPr lang="en-US" b="1" dirty="0" smtClean="0"/>
              <a:t>rapid insights into the data and subsequent actions. </a:t>
            </a:r>
          </a:p>
          <a:p>
            <a:pPr algn="just"/>
            <a:r>
              <a:rPr lang="en-US" dirty="0" smtClean="0">
                <a:solidFill>
                  <a:srgbClr val="C00000"/>
                </a:solidFill>
              </a:rPr>
              <a:t>Due to this “</a:t>
            </a:r>
            <a:r>
              <a:rPr lang="en-US" b="1" dirty="0" smtClean="0">
                <a:solidFill>
                  <a:srgbClr val="C00000"/>
                </a:solidFill>
              </a:rPr>
              <a:t>instant feedback</a:t>
            </a:r>
            <a:r>
              <a:rPr lang="en-US" dirty="0" smtClean="0">
                <a:solidFill>
                  <a:srgbClr val="C00000"/>
                </a:solidFill>
              </a:rPr>
              <a:t>” capability, Spark is becoming an important component in many </a:t>
            </a:r>
            <a:r>
              <a:rPr lang="en-US" dirty="0" err="1" smtClean="0">
                <a:solidFill>
                  <a:srgbClr val="C00000"/>
                </a:solidFill>
              </a:rPr>
              <a:t>IoT</a:t>
            </a:r>
            <a:r>
              <a:rPr lang="en-US" dirty="0" smtClean="0">
                <a:solidFill>
                  <a:srgbClr val="C00000"/>
                </a:solidFill>
              </a:rPr>
              <a:t> deployments.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b="1" dirty="0" smtClean="0">
                <a:solidFill>
                  <a:srgbClr val="7030A0"/>
                </a:solidFill>
              </a:rPr>
              <a:t>Systems that control </a:t>
            </a:r>
          </a:p>
          <a:p>
            <a:pPr lvl="1"/>
            <a:r>
              <a:rPr lang="en-US" b="1" dirty="0" smtClean="0">
                <a:solidFill>
                  <a:schemeClr val="accent3">
                    <a:lumMod val="75000"/>
                  </a:schemeClr>
                </a:solidFill>
              </a:rPr>
              <a:t>safety and security </a:t>
            </a:r>
            <a:r>
              <a:rPr lang="en-US" b="1" dirty="0" smtClean="0">
                <a:solidFill>
                  <a:srgbClr val="7030A0"/>
                </a:solidFill>
              </a:rPr>
              <a:t>of personnel, </a:t>
            </a:r>
          </a:p>
          <a:p>
            <a:pPr lvl="1"/>
            <a:r>
              <a:rPr lang="en-US" b="1" dirty="0" smtClean="0">
                <a:solidFill>
                  <a:schemeClr val="accent3">
                    <a:lumMod val="75000"/>
                  </a:schemeClr>
                </a:solidFill>
              </a:rPr>
              <a:t>time-sensitive</a:t>
            </a:r>
            <a:r>
              <a:rPr lang="en-US" b="1" dirty="0" smtClean="0">
                <a:solidFill>
                  <a:srgbClr val="7030A0"/>
                </a:solidFill>
              </a:rPr>
              <a:t> processes in the </a:t>
            </a:r>
            <a:r>
              <a:rPr lang="en-US" b="1" dirty="0" smtClean="0">
                <a:solidFill>
                  <a:schemeClr val="accent3">
                    <a:lumMod val="75000"/>
                  </a:schemeClr>
                </a:solidFill>
              </a:rPr>
              <a:t>manufacturing space</a:t>
            </a:r>
            <a:r>
              <a:rPr lang="en-US" b="1" dirty="0" smtClean="0">
                <a:solidFill>
                  <a:srgbClr val="7030A0"/>
                </a:solidFill>
              </a:rPr>
              <a:t>, </a:t>
            </a:r>
          </a:p>
          <a:p>
            <a:pPr lvl="1"/>
            <a:r>
              <a:rPr lang="en-US" b="1" dirty="0" smtClean="0">
                <a:solidFill>
                  <a:srgbClr val="7030A0"/>
                </a:solidFill>
              </a:rPr>
              <a:t>and </a:t>
            </a:r>
            <a:r>
              <a:rPr lang="en-US" b="1" dirty="0" smtClean="0">
                <a:solidFill>
                  <a:schemeClr val="accent3">
                    <a:lumMod val="75000"/>
                  </a:schemeClr>
                </a:solidFill>
              </a:rPr>
              <a:t>infrastructure control </a:t>
            </a:r>
            <a:r>
              <a:rPr lang="en-US" b="1" dirty="0" smtClean="0">
                <a:solidFill>
                  <a:srgbClr val="7030A0"/>
                </a:solidFill>
              </a:rPr>
              <a:t>in traffic management </a:t>
            </a:r>
          </a:p>
          <a:p>
            <a:r>
              <a:rPr lang="en-US" b="1" smtClean="0">
                <a:solidFill>
                  <a:srgbClr val="7030A0"/>
                </a:solidFill>
              </a:rPr>
              <a:t>all </a:t>
            </a:r>
            <a:r>
              <a:rPr lang="en-US" b="1" dirty="0" smtClean="0">
                <a:solidFill>
                  <a:srgbClr val="7030A0"/>
                </a:solidFill>
              </a:rPr>
              <a:t>benefit from these real-time streaming capabilities.</a:t>
            </a:r>
            <a:endParaRPr lang="en-US" b="1" smtClean="0">
              <a:solidFill>
                <a:srgbClr val="7030A0"/>
              </a:solidFill>
            </a:endParaRP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dirty="0" err="1" smtClean="0"/>
              <a:t>Xively</a:t>
            </a:r>
            <a:r>
              <a:rPr lang="en-US" dirty="0" smtClean="0"/>
              <a:t> Cloud for </a:t>
            </a:r>
            <a:r>
              <a:rPr lang="en-US" dirty="0" err="1" smtClean="0"/>
              <a:t>IoT</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smtClean="0"/>
              <a:t>Xively</a:t>
            </a:r>
            <a:r>
              <a:rPr lang="en-US" dirty="0" smtClean="0"/>
              <a:t> (formerly known as </a:t>
            </a:r>
            <a:r>
              <a:rPr lang="en-US" dirty="0" err="1" smtClean="0"/>
              <a:t>Cosm</a:t>
            </a:r>
            <a:r>
              <a:rPr lang="en-US" dirty="0" smtClean="0"/>
              <a:t> and </a:t>
            </a:r>
            <a:r>
              <a:rPr lang="en-US" dirty="0" err="1" smtClean="0"/>
              <a:t>Pachube</a:t>
            </a:r>
            <a:r>
              <a:rPr lang="en-US" dirty="0" smtClean="0"/>
              <a:t>) is an </a:t>
            </a:r>
            <a:r>
              <a:rPr lang="en-US" dirty="0" smtClean="0">
                <a:hlinkClick r:id="rId2" tooltip="Internet of things"/>
              </a:rPr>
              <a:t>Internet of Things</a:t>
            </a:r>
            <a:r>
              <a:rPr lang="en-US" dirty="0" smtClean="0"/>
              <a:t> (</a:t>
            </a:r>
            <a:r>
              <a:rPr lang="en-US" dirty="0" err="1" smtClean="0"/>
              <a:t>IoT</a:t>
            </a:r>
            <a:r>
              <a:rPr lang="en-US" dirty="0" smtClean="0"/>
              <a:t>) platform owned by </a:t>
            </a:r>
            <a:r>
              <a:rPr lang="en-US" dirty="0" smtClean="0">
                <a:solidFill>
                  <a:srgbClr val="FF0000"/>
                </a:solidFill>
              </a:rPr>
              <a:t>Google</a:t>
            </a:r>
            <a:r>
              <a:rPr lang="en-US" dirty="0" smtClean="0"/>
              <a:t>. </a:t>
            </a:r>
            <a:endParaRPr lang="en-US" dirty="0" smtClean="0"/>
          </a:p>
          <a:p>
            <a:r>
              <a:rPr lang="en-US" dirty="0" err="1" smtClean="0"/>
              <a:t>Xively</a:t>
            </a:r>
            <a:r>
              <a:rPr lang="en-US" dirty="0" smtClean="0"/>
              <a:t> </a:t>
            </a:r>
            <a:r>
              <a:rPr lang="en-US" dirty="0" smtClean="0"/>
              <a:t>offers product companies a way to connect products, manage connected devices and the data they produce, and integrate that data into other </a:t>
            </a:r>
            <a:r>
              <a:rPr lang="en-US" dirty="0" err="1" smtClean="0"/>
              <a:t>sy</a:t>
            </a:r>
            <a:endParaRPr lang="en-US" dirty="0" smtClean="0"/>
          </a:p>
          <a:p>
            <a:r>
              <a:rPr lang="en-US" dirty="0" smtClean="0"/>
              <a:t>A </a:t>
            </a:r>
            <a:r>
              <a:rPr lang="en-US" dirty="0" smtClean="0">
                <a:hlinkClick r:id="rId3" tooltip="Platform as a service"/>
              </a:rPr>
              <a:t>Platform as a Service</a:t>
            </a:r>
            <a:r>
              <a:rPr lang="en-US" dirty="0" smtClean="0"/>
              <a:t> built for the </a:t>
            </a:r>
            <a:r>
              <a:rPr lang="en-US" dirty="0" err="1" smtClean="0"/>
              <a:t>IoT</a:t>
            </a:r>
            <a:r>
              <a:rPr lang="en-US" dirty="0" smtClean="0"/>
              <a:t>. </a:t>
            </a:r>
            <a:endParaRPr lang="en-US" dirty="0" smtClean="0"/>
          </a:p>
          <a:p>
            <a:r>
              <a:rPr lang="en-US" dirty="0" smtClean="0"/>
              <a:t>I</a:t>
            </a:r>
            <a:r>
              <a:rPr lang="en-US" dirty="0" smtClean="0"/>
              <a:t>ncludes </a:t>
            </a:r>
            <a:r>
              <a:rPr lang="en-US" dirty="0" smtClean="0"/>
              <a:t>directory services, data services, a trust engine for security, and web-based management application. </a:t>
            </a:r>
            <a:endParaRPr lang="en-US" dirty="0" smtClean="0"/>
          </a:p>
          <a:p>
            <a:r>
              <a:rPr lang="en-US" dirty="0" err="1" smtClean="0"/>
              <a:t>Xively's</a:t>
            </a:r>
            <a:r>
              <a:rPr lang="en-US" dirty="0" smtClean="0"/>
              <a:t> </a:t>
            </a:r>
            <a:r>
              <a:rPr lang="en-US" dirty="0" smtClean="0"/>
              <a:t>messaging is built on </a:t>
            </a:r>
            <a:r>
              <a:rPr lang="en-US" dirty="0" smtClean="0"/>
              <a:t>a protocol </a:t>
            </a:r>
            <a:r>
              <a:rPr lang="en-US" dirty="0" smtClean="0"/>
              <a:t>called </a:t>
            </a:r>
            <a:r>
              <a:rPr lang="en-US" dirty="0" smtClean="0">
                <a:hlinkClick r:id="rId4" tooltip="Mqtt"/>
              </a:rPr>
              <a:t>MQTT</a:t>
            </a:r>
            <a:r>
              <a:rPr lang="en-US" dirty="0" smtClean="0"/>
              <a:t>.</a:t>
            </a:r>
            <a:endParaRPr lang="en-US" dirty="0" smtClean="0"/>
          </a:p>
          <a:p>
            <a:r>
              <a:rPr lang="en-US" dirty="0" smtClean="0"/>
              <a:t>The</a:t>
            </a:r>
            <a:r>
              <a:rPr lang="en-US" dirty="0" smtClean="0"/>
              <a:t> </a:t>
            </a:r>
            <a:r>
              <a:rPr lang="en-US" dirty="0" smtClean="0">
                <a:hlinkClick r:id="rId5" tooltip="API"/>
              </a:rPr>
              <a:t>API</a:t>
            </a:r>
            <a:r>
              <a:rPr lang="en-US" dirty="0" smtClean="0"/>
              <a:t> supports </a:t>
            </a:r>
            <a:r>
              <a:rPr lang="en-US" dirty="0" smtClean="0">
                <a:hlinkClick r:id="rId6" tooltip="ReStructuredText"/>
              </a:rPr>
              <a:t>REST</a:t>
            </a:r>
            <a:r>
              <a:rPr lang="en-US" dirty="0" smtClean="0"/>
              <a:t>, </a:t>
            </a:r>
            <a:r>
              <a:rPr lang="en-US" dirty="0" err="1" smtClean="0">
                <a:hlinkClick r:id="rId7" tooltip="WebSocket"/>
              </a:rPr>
              <a:t>WebSockets</a:t>
            </a:r>
            <a:r>
              <a:rPr lang="en-US" dirty="0" smtClean="0"/>
              <a:t> </a:t>
            </a:r>
            <a:r>
              <a:rPr lang="en-US" dirty="0" smtClean="0"/>
              <a:t>and</a:t>
            </a:r>
            <a:r>
              <a:rPr lang="en-US" dirty="0" smtClean="0"/>
              <a:t> </a:t>
            </a:r>
            <a:r>
              <a:rPr lang="en-US" dirty="0" smtClean="0">
                <a:hlinkClick r:id="rId4" tooltip="Mqtt"/>
              </a:rPr>
              <a:t>MQTT</a:t>
            </a:r>
            <a:r>
              <a:rPr lang="en-US" dirty="0" smtClean="0"/>
              <a: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err="1" smtClean="0"/>
              <a:t>Xively</a:t>
            </a:r>
            <a:r>
              <a:rPr lang="en-US" dirty="0" smtClean="0"/>
              <a:t> is a system for deploying </a:t>
            </a:r>
            <a:r>
              <a:rPr lang="en-US" dirty="0" err="1" smtClean="0"/>
              <a:t>IoT</a:t>
            </a:r>
            <a:r>
              <a:rPr lang="en-US" dirty="0" smtClean="0"/>
              <a:t> applications on the cloud. It is offered as </a:t>
            </a:r>
            <a:r>
              <a:rPr lang="en-US" dirty="0" err="1" smtClean="0"/>
              <a:t>PaaS</a:t>
            </a:r>
            <a:r>
              <a:rPr lang="en-US" dirty="0" smtClean="0"/>
              <a:t>. </a:t>
            </a:r>
            <a:endParaRPr lang="en-US" dirty="0" smtClean="0"/>
          </a:p>
          <a:p>
            <a:pPr algn="just"/>
            <a:r>
              <a:rPr lang="en-US" dirty="0" err="1" smtClean="0"/>
              <a:t>Xively</a:t>
            </a:r>
            <a:r>
              <a:rPr lang="en-US" dirty="0" smtClean="0"/>
              <a:t> </a:t>
            </a:r>
            <a:r>
              <a:rPr lang="en-US" dirty="0" smtClean="0"/>
              <a:t>is basically a data collection, management, and distribution infrastructure. </a:t>
            </a:r>
            <a:endParaRPr lang="en-US" dirty="0" smtClean="0"/>
          </a:p>
          <a:p>
            <a:pPr algn="just"/>
            <a:r>
              <a:rPr lang="en-US" dirty="0" smtClean="0"/>
              <a:t>It </a:t>
            </a:r>
            <a:r>
              <a:rPr lang="en-US" dirty="0" smtClean="0"/>
              <a:t>also provides APIs to connect and develop </a:t>
            </a:r>
            <a:r>
              <a:rPr lang="en-US" dirty="0" err="1" smtClean="0"/>
              <a:t>IoT</a:t>
            </a:r>
            <a:r>
              <a:rPr lang="en-US" dirty="0" smtClean="0"/>
              <a:t> applications.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err="1" smtClean="0"/>
              <a:t>Xively</a:t>
            </a:r>
            <a:r>
              <a:rPr lang="en-US" dirty="0" smtClean="0"/>
              <a:t> also provides tools to model your connected business. </a:t>
            </a:r>
            <a:endParaRPr lang="en-US" dirty="0" smtClean="0"/>
          </a:p>
          <a:p>
            <a:pPr algn="just"/>
            <a:r>
              <a:rPr lang="en-US" dirty="0" smtClean="0"/>
              <a:t>This </a:t>
            </a:r>
            <a:r>
              <a:rPr lang="en-US" dirty="0" smtClean="0"/>
              <a:t>capability is highly beneficial to build any </a:t>
            </a:r>
            <a:r>
              <a:rPr lang="en-US" dirty="0" err="1" smtClean="0"/>
              <a:t>IoT</a:t>
            </a:r>
            <a:r>
              <a:rPr lang="en-US" dirty="0" smtClean="0"/>
              <a:t> based product. </a:t>
            </a:r>
            <a:endParaRPr lang="en-US" dirty="0" smtClean="0"/>
          </a:p>
          <a:p>
            <a:pPr algn="just"/>
            <a:r>
              <a:rPr lang="en-US" dirty="0" smtClean="0"/>
              <a:t>Other </a:t>
            </a:r>
            <a:r>
              <a:rPr lang="en-US" dirty="0" smtClean="0"/>
              <a:t>than that </a:t>
            </a:r>
            <a:r>
              <a:rPr lang="en-US" dirty="0" err="1" smtClean="0"/>
              <a:t>Xively</a:t>
            </a:r>
            <a:r>
              <a:rPr lang="en-US" dirty="0" smtClean="0"/>
              <a:t> also provides Management as well as operational </a:t>
            </a:r>
            <a:r>
              <a:rPr lang="en-US" dirty="0" smtClean="0"/>
              <a:t>tools.</a:t>
            </a:r>
          </a:p>
          <a:p>
            <a:pPr algn="just"/>
            <a:r>
              <a:rPr lang="en-US" dirty="0" err="1" smtClean="0"/>
              <a:t>Xively</a:t>
            </a:r>
            <a:r>
              <a:rPr lang="en-US" dirty="0" smtClean="0"/>
              <a:t> </a:t>
            </a:r>
            <a:r>
              <a:rPr lang="en-US" dirty="0" smtClean="0"/>
              <a:t>can be connected to most of the </a:t>
            </a:r>
            <a:r>
              <a:rPr lang="en-US" dirty="0" err="1" smtClean="0"/>
              <a:t>IoT</a:t>
            </a:r>
            <a:r>
              <a:rPr lang="en-US" dirty="0" smtClean="0"/>
              <a:t> frameworks and microcontrollers in the market to create a ‘smart’ project or product.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err="1" smtClean="0"/>
              <a:t>Xively</a:t>
            </a:r>
            <a:r>
              <a:rPr lang="en-US" dirty="0" smtClean="0"/>
              <a:t> </a:t>
            </a:r>
            <a:r>
              <a:rPr lang="en-US" dirty="0" smtClean="0">
                <a:hlinkClick r:id="rId2"/>
              </a:rPr>
              <a:t>Python</a:t>
            </a:r>
            <a:r>
              <a:rPr lang="en-US" dirty="0" smtClean="0"/>
              <a:t> Libraries can also be used to embed python code as per the </a:t>
            </a:r>
            <a:r>
              <a:rPr lang="en-US" dirty="0" err="1" smtClean="0"/>
              <a:t>Xively</a:t>
            </a:r>
            <a:r>
              <a:rPr lang="en-US" dirty="0" smtClean="0"/>
              <a:t> APIs. </a:t>
            </a:r>
            <a:endParaRPr lang="en-US" dirty="0" smtClean="0"/>
          </a:p>
          <a:p>
            <a:pPr algn="just"/>
            <a:r>
              <a:rPr lang="en-US" dirty="0" smtClean="0"/>
              <a:t>A </a:t>
            </a:r>
            <a:r>
              <a:rPr lang="en-US" dirty="0" err="1" smtClean="0"/>
              <a:t>Xively</a:t>
            </a:r>
            <a:r>
              <a:rPr lang="en-US" dirty="0" smtClean="0"/>
              <a:t> Web interface is provided to be used for easy implementation of front end interface. </a:t>
            </a:r>
            <a:endParaRPr lang="en-US" dirty="0" smtClean="0"/>
          </a:p>
          <a:p>
            <a:pPr algn="just"/>
            <a:r>
              <a:rPr lang="en-US" dirty="0" err="1" smtClean="0"/>
              <a:t>Xively</a:t>
            </a:r>
            <a:r>
              <a:rPr lang="en-US" dirty="0" smtClean="0"/>
              <a:t> </a:t>
            </a:r>
            <a:r>
              <a:rPr lang="en-US" dirty="0" smtClean="0"/>
              <a:t>also comes with multiple language and platform support. We can implement HTTP protocols, APIs, MQTT. </a:t>
            </a:r>
            <a:endParaRPr lang="en-US" dirty="0" smtClean="0"/>
          </a:p>
          <a:p>
            <a:pPr algn="just"/>
            <a:r>
              <a:rPr lang="en-US" dirty="0" smtClean="0"/>
              <a:t>This </a:t>
            </a:r>
            <a:r>
              <a:rPr lang="en-US" dirty="0" smtClean="0"/>
              <a:t>makes the device connectivity a lot easier with </a:t>
            </a:r>
            <a:r>
              <a:rPr lang="en-US" dirty="0" err="1" smtClean="0"/>
              <a:t>Xively</a:t>
            </a:r>
            <a:r>
              <a:rPr lang="en-US" dirty="0" smtClean="0"/>
              <a:t> cloud</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the devices can be connected to </a:t>
            </a:r>
            <a:r>
              <a:rPr lang="en-US" dirty="0" err="1" smtClean="0">
                <a:hlinkClick r:id="rId2"/>
              </a:rPr>
              <a:t>Xively</a:t>
            </a:r>
            <a:r>
              <a:rPr lang="en-US" dirty="0" smtClean="0">
                <a:hlinkClick r:id="rId2"/>
              </a:rPr>
              <a:t> Cloud</a:t>
            </a:r>
            <a:r>
              <a:rPr lang="en-US" dirty="0" smtClean="0"/>
              <a:t> for real-time processing and archiving to cloud. </a:t>
            </a:r>
            <a:endParaRPr lang="en-US" dirty="0" smtClean="0"/>
          </a:p>
          <a:p>
            <a:r>
              <a:rPr lang="en-US" dirty="0" smtClean="0"/>
              <a:t>IOT </a:t>
            </a:r>
            <a:r>
              <a:rPr lang="en-US" dirty="0" smtClean="0"/>
              <a:t>application developers can write the frontend for </a:t>
            </a:r>
            <a:r>
              <a:rPr lang="en-US" dirty="0" err="1" smtClean="0"/>
              <a:t>IoT</a:t>
            </a:r>
            <a:r>
              <a:rPr lang="en-US" dirty="0" smtClean="0"/>
              <a:t> applications as per their requirements. </a:t>
            </a:r>
            <a:endParaRPr lang="en-US" dirty="0" smtClean="0"/>
          </a:p>
          <a:p>
            <a:r>
              <a:rPr lang="en-US" dirty="0" smtClean="0"/>
              <a:t>This </a:t>
            </a:r>
            <a:r>
              <a:rPr lang="en-US" dirty="0" smtClean="0"/>
              <a:t>helps in convenient management of apps with </a:t>
            </a:r>
            <a:r>
              <a:rPr lang="en-US" dirty="0" err="1" smtClean="0"/>
              <a:t>Xively</a:t>
            </a:r>
            <a:r>
              <a:rPr lang="en-US" dirty="0" smtClean="0"/>
              <a:t> cloud and other APIs.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err="1" smtClean="0"/>
              <a:t>Xively</a:t>
            </a:r>
            <a:r>
              <a:rPr lang="en-US" dirty="0" smtClean="0"/>
              <a:t> is very popular with companies which deal with </a:t>
            </a:r>
            <a:r>
              <a:rPr lang="en-US" dirty="0" err="1" smtClean="0"/>
              <a:t>IoT</a:t>
            </a:r>
            <a:r>
              <a:rPr lang="en-US" dirty="0" smtClean="0"/>
              <a:t> based device manufacturing and </a:t>
            </a:r>
            <a:r>
              <a:rPr lang="en-US" dirty="0" smtClean="0"/>
              <a:t>development.</a:t>
            </a:r>
          </a:p>
          <a:p>
            <a:pPr algn="just"/>
            <a:r>
              <a:rPr lang="en-US" dirty="0" smtClean="0"/>
              <a:t>Companies </a:t>
            </a:r>
            <a:r>
              <a:rPr lang="en-US" dirty="0" smtClean="0"/>
              <a:t>using </a:t>
            </a:r>
            <a:r>
              <a:rPr lang="en-US" dirty="0" err="1" smtClean="0"/>
              <a:t>Xively</a:t>
            </a:r>
            <a:r>
              <a:rPr lang="en-US" dirty="0" smtClean="0"/>
              <a:t> can rely on the secure connectivity of devices as well as the seamless data management capability.</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use </a:t>
            </a:r>
            <a:r>
              <a:rPr lang="en-US" dirty="0" err="1" smtClean="0"/>
              <a:t>Xively</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solidFill>
                  <a:srgbClr val="FF0000"/>
                </a:solidFill>
              </a:rPr>
              <a:t>Programmers or Developers have to register with </a:t>
            </a:r>
            <a:r>
              <a:rPr lang="en-US" dirty="0" err="1" smtClean="0">
                <a:solidFill>
                  <a:srgbClr val="FF0000"/>
                </a:solidFill>
              </a:rPr>
              <a:t>Xively</a:t>
            </a:r>
            <a:r>
              <a:rPr lang="en-US" dirty="0" smtClean="0">
                <a:solidFill>
                  <a:srgbClr val="FF0000"/>
                </a:solidFill>
              </a:rPr>
              <a:t> to use cloud services.</a:t>
            </a:r>
          </a:p>
          <a:p>
            <a:pPr algn="just"/>
            <a:r>
              <a:rPr lang="en-US" dirty="0" smtClean="0">
                <a:solidFill>
                  <a:srgbClr val="7030A0"/>
                </a:solidFill>
              </a:rPr>
              <a:t>After registration and account creation, developers can create different devices for which he has to create an </a:t>
            </a:r>
            <a:r>
              <a:rPr lang="en-US" dirty="0" err="1" smtClean="0">
                <a:solidFill>
                  <a:srgbClr val="7030A0"/>
                </a:solidFill>
              </a:rPr>
              <a:t>IoT</a:t>
            </a:r>
            <a:r>
              <a:rPr lang="en-US" dirty="0" smtClean="0">
                <a:solidFill>
                  <a:srgbClr val="7030A0"/>
                </a:solidFill>
              </a:rPr>
              <a:t> app. It can be easily done using the templates provided in the Web Interface of </a:t>
            </a:r>
            <a:r>
              <a:rPr lang="en-US" dirty="0" err="1" smtClean="0">
                <a:solidFill>
                  <a:srgbClr val="7030A0"/>
                </a:solidFill>
              </a:rPr>
              <a:t>Xively</a:t>
            </a:r>
            <a:r>
              <a:rPr lang="en-US" dirty="0" smtClean="0">
                <a:solidFill>
                  <a:srgbClr val="7030A0"/>
                </a:solidFill>
              </a:rPr>
              <a:t>.</a:t>
            </a:r>
          </a:p>
          <a:p>
            <a:pPr algn="just"/>
            <a:r>
              <a:rPr lang="en-US" dirty="0" smtClean="0">
                <a:solidFill>
                  <a:srgbClr val="FF0000"/>
                </a:solidFill>
              </a:rPr>
              <a:t>Each connected devices is allocated a unique FEED_ID. It specifies the data stream and metadata of the connected device.</a:t>
            </a:r>
          </a:p>
          <a:p>
            <a:pPr algn="just"/>
            <a:r>
              <a:rPr lang="en-US" dirty="0" smtClean="0">
                <a:solidFill>
                  <a:srgbClr val="7030A0"/>
                </a:solidFill>
              </a:rPr>
              <a:t>Once this is done permissions on the </a:t>
            </a:r>
            <a:r>
              <a:rPr lang="en-US" dirty="0" err="1" smtClean="0">
                <a:solidFill>
                  <a:srgbClr val="7030A0"/>
                </a:solidFill>
              </a:rPr>
              <a:t>IoT</a:t>
            </a:r>
            <a:r>
              <a:rPr lang="en-US" dirty="0" smtClean="0">
                <a:solidFill>
                  <a:srgbClr val="7030A0"/>
                </a:solidFill>
              </a:rPr>
              <a:t> devices are assigned using the available APIs. The available permissions are Create, Update, Delete and Read.</a:t>
            </a:r>
          </a:p>
          <a:p>
            <a:pPr algn="just"/>
            <a:r>
              <a:rPr lang="en-US" dirty="0" smtClean="0">
                <a:solidFill>
                  <a:srgbClr val="FF0000"/>
                </a:solidFill>
              </a:rPr>
              <a:t>One or more bidirectional channels are created after we connect a device with </a:t>
            </a:r>
            <a:r>
              <a:rPr lang="en-US" dirty="0" err="1" smtClean="0">
                <a:solidFill>
                  <a:srgbClr val="FF0000"/>
                </a:solidFill>
              </a:rPr>
              <a:t>Xively</a:t>
            </a:r>
            <a:r>
              <a:rPr lang="en-US" dirty="0" smtClean="0">
                <a:solidFill>
                  <a:srgbClr val="FF0000"/>
                </a:solidFill>
              </a:rPr>
              <a:t>. Each channel is unique to the device connected.</a:t>
            </a:r>
          </a:p>
          <a:p>
            <a:pPr algn="just"/>
            <a:r>
              <a:rPr lang="en-US" dirty="0" err="1" smtClean="0">
                <a:solidFill>
                  <a:srgbClr val="7030A0"/>
                </a:solidFill>
              </a:rPr>
              <a:t>Xively</a:t>
            </a:r>
            <a:r>
              <a:rPr lang="en-US" dirty="0" smtClean="0">
                <a:solidFill>
                  <a:srgbClr val="7030A0"/>
                </a:solidFill>
              </a:rPr>
              <a:t> cloud is connected with the help of these channels.</a:t>
            </a:r>
          </a:p>
          <a:p>
            <a:pPr algn="just"/>
            <a:r>
              <a:rPr lang="en-US" dirty="0" err="1" smtClean="0">
                <a:solidFill>
                  <a:srgbClr val="FF0000"/>
                </a:solidFill>
              </a:rPr>
              <a:t>Xively</a:t>
            </a:r>
            <a:r>
              <a:rPr lang="en-US" dirty="0" smtClean="0">
                <a:solidFill>
                  <a:srgbClr val="FF0000"/>
                </a:solidFill>
              </a:rPr>
              <a:t> APIs are used by </a:t>
            </a:r>
            <a:r>
              <a:rPr lang="en-US" dirty="0" err="1" smtClean="0">
                <a:solidFill>
                  <a:srgbClr val="FF0000"/>
                </a:solidFill>
              </a:rPr>
              <a:t>IoT</a:t>
            </a:r>
            <a:r>
              <a:rPr lang="en-US" dirty="0" smtClean="0">
                <a:solidFill>
                  <a:srgbClr val="FF0000"/>
                </a:solidFill>
              </a:rPr>
              <a:t> devices to create communication enabled products</a:t>
            </a:r>
            <a:r>
              <a:rPr lang="en-US" dirty="0" smtClean="0">
                <a:solidFill>
                  <a:srgbClr val="FF0000"/>
                </a:solidFill>
              </a:rPr>
              <a:t>.</a:t>
            </a:r>
            <a:endParaRPr lang="en-US" dirty="0" smtClean="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dirty="0"/>
              <a:t>Smart objects in </a:t>
            </a:r>
            <a:r>
              <a:rPr lang="en-US" dirty="0" err="1">
                <a:solidFill>
                  <a:schemeClr val="tx2">
                    <a:lumMod val="50000"/>
                  </a:schemeClr>
                </a:solidFill>
              </a:rPr>
              <a:t>IoT</a:t>
            </a:r>
            <a:r>
              <a:rPr lang="en-US" dirty="0">
                <a:solidFill>
                  <a:schemeClr val="tx2">
                    <a:lumMod val="50000"/>
                  </a:schemeClr>
                </a:solidFill>
              </a:rPr>
              <a:t> networks generate both structured and unstructured data</a:t>
            </a:r>
            <a:r>
              <a:rPr lang="en-US" dirty="0"/>
              <a:t>. </a:t>
            </a:r>
            <a:endParaRPr lang="en-US" dirty="0" smtClean="0"/>
          </a:p>
          <a:p>
            <a:pPr algn="just"/>
            <a:r>
              <a:rPr lang="en-US" dirty="0" smtClean="0"/>
              <a:t>Structured </a:t>
            </a:r>
            <a:r>
              <a:rPr lang="en-US" dirty="0"/>
              <a:t>data is </a:t>
            </a:r>
            <a:r>
              <a:rPr lang="en-US" dirty="0" smtClean="0"/>
              <a:t>more easily </a:t>
            </a:r>
            <a:r>
              <a:rPr lang="en-US" dirty="0"/>
              <a:t>managed and processed due to its well-defined organization. </a:t>
            </a:r>
            <a:endParaRPr lang="en-US" dirty="0" smtClean="0"/>
          </a:p>
          <a:p>
            <a:pPr algn="just"/>
            <a:r>
              <a:rPr lang="en-US" dirty="0" smtClean="0"/>
              <a:t>On </a:t>
            </a:r>
            <a:r>
              <a:rPr lang="en-US" dirty="0"/>
              <a:t>the other hand, </a:t>
            </a:r>
            <a:r>
              <a:rPr lang="en-US" dirty="0">
                <a:solidFill>
                  <a:schemeClr val="accent6">
                    <a:lumMod val="75000"/>
                  </a:schemeClr>
                </a:solidFill>
              </a:rPr>
              <a:t>unstructured </a:t>
            </a:r>
            <a:r>
              <a:rPr lang="en-US" dirty="0" smtClean="0">
                <a:solidFill>
                  <a:schemeClr val="accent6">
                    <a:lumMod val="75000"/>
                  </a:schemeClr>
                </a:solidFill>
              </a:rPr>
              <a:t>data can </a:t>
            </a:r>
            <a:r>
              <a:rPr lang="en-US" dirty="0">
                <a:solidFill>
                  <a:schemeClr val="accent6">
                    <a:lumMod val="75000"/>
                  </a:schemeClr>
                </a:solidFill>
              </a:rPr>
              <a:t>be harder to deal with and typically requires very different analytics tools for processing the data</a:t>
            </a:r>
            <a:r>
              <a:rPr lang="en-US" dirty="0"/>
              <a:t>.</a:t>
            </a:r>
          </a:p>
          <a:p>
            <a:pPr algn="just"/>
            <a:r>
              <a:rPr lang="en-US" dirty="0"/>
              <a:t>Being familiar with both of these data classifications is important </a:t>
            </a:r>
            <a:r>
              <a:rPr lang="en-US" b="1" dirty="0"/>
              <a:t>because knowing which </a:t>
            </a:r>
            <a:r>
              <a:rPr lang="en-US" b="1" dirty="0" smtClean="0"/>
              <a:t>data classification </a:t>
            </a:r>
            <a:r>
              <a:rPr lang="en-US" b="1" dirty="0"/>
              <a:t>you are working with makes integrating with the appropriate data analytics solution </a:t>
            </a:r>
            <a:r>
              <a:rPr lang="en-US" b="1" dirty="0" smtClean="0"/>
              <a:t>much easier</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 in Motion Versus Data at Rest</a:t>
            </a:r>
            <a:endParaRPr lang="en-US" dirty="0"/>
          </a:p>
        </p:txBody>
      </p:sp>
      <p:sp>
        <p:nvSpPr>
          <p:cNvPr id="3" name="Content Placeholder 2"/>
          <p:cNvSpPr>
            <a:spLocks noGrp="1"/>
          </p:cNvSpPr>
          <p:nvPr>
            <p:ph idx="1"/>
          </p:nvPr>
        </p:nvSpPr>
        <p:spPr/>
        <p:txBody>
          <a:bodyPr>
            <a:normAutofit lnSpcReduction="10000"/>
          </a:bodyPr>
          <a:lstStyle/>
          <a:p>
            <a:r>
              <a:rPr lang="en-US" dirty="0"/>
              <a:t>As in most networks, data in </a:t>
            </a:r>
            <a:r>
              <a:rPr lang="en-US" dirty="0" err="1"/>
              <a:t>IoT</a:t>
            </a:r>
            <a:r>
              <a:rPr lang="en-US" dirty="0"/>
              <a:t> networks is either in transit (“data in motion”) or being held or </a:t>
            </a:r>
            <a:r>
              <a:rPr lang="en-US" dirty="0" smtClean="0">
                <a:solidFill>
                  <a:schemeClr val="accent6">
                    <a:lumMod val="75000"/>
                  </a:schemeClr>
                </a:solidFill>
              </a:rPr>
              <a:t>stored (“</a:t>
            </a:r>
            <a:r>
              <a:rPr lang="en-US" dirty="0">
                <a:solidFill>
                  <a:schemeClr val="accent6">
                    <a:lumMod val="75000"/>
                  </a:schemeClr>
                </a:solidFill>
              </a:rPr>
              <a:t>data at rest</a:t>
            </a:r>
            <a:r>
              <a:rPr lang="en-US" dirty="0"/>
              <a:t>”). </a:t>
            </a:r>
            <a:endParaRPr lang="en-US" dirty="0" smtClean="0"/>
          </a:p>
          <a:p>
            <a:r>
              <a:rPr lang="en-US" dirty="0" smtClean="0"/>
              <a:t>Examples </a:t>
            </a:r>
            <a:r>
              <a:rPr lang="en-US" dirty="0"/>
              <a:t>of data in </a:t>
            </a:r>
            <a:r>
              <a:rPr lang="en-US" dirty="0">
                <a:solidFill>
                  <a:srgbClr val="FF0000"/>
                </a:solidFill>
              </a:rPr>
              <a:t>motion</a:t>
            </a:r>
            <a:r>
              <a:rPr lang="en-US" dirty="0"/>
              <a:t> include </a:t>
            </a:r>
            <a:r>
              <a:rPr lang="en-US" dirty="0">
                <a:solidFill>
                  <a:srgbClr val="FF0000"/>
                </a:solidFill>
              </a:rPr>
              <a:t>traditional client/server exchanges, such as </a:t>
            </a:r>
            <a:r>
              <a:rPr lang="en-US" dirty="0" smtClean="0">
                <a:solidFill>
                  <a:srgbClr val="FF0000"/>
                </a:solidFill>
              </a:rPr>
              <a:t>web browsing </a:t>
            </a:r>
            <a:r>
              <a:rPr lang="en-US" dirty="0">
                <a:solidFill>
                  <a:srgbClr val="FF0000"/>
                </a:solidFill>
              </a:rPr>
              <a:t>and file transfers, and email</a:t>
            </a:r>
            <a:r>
              <a:rPr lang="en-US" dirty="0"/>
              <a:t>. </a:t>
            </a:r>
            <a:endParaRPr lang="en-US" dirty="0" smtClean="0"/>
          </a:p>
          <a:p>
            <a:r>
              <a:rPr lang="en-US" dirty="0" smtClean="0"/>
              <a:t>Data </a:t>
            </a:r>
            <a:r>
              <a:rPr lang="en-US" dirty="0">
                <a:solidFill>
                  <a:srgbClr val="FF0000"/>
                </a:solidFill>
              </a:rPr>
              <a:t>saved to a hard drive, storage array, or USB drive is data </a:t>
            </a:r>
            <a:r>
              <a:rPr lang="en-US" dirty="0" smtClean="0">
                <a:solidFill>
                  <a:srgbClr val="FF0000"/>
                </a:solidFill>
              </a:rPr>
              <a:t>at rest</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a:t>From an </a:t>
            </a:r>
            <a:r>
              <a:rPr lang="en-US" dirty="0" err="1"/>
              <a:t>IoT</a:t>
            </a:r>
            <a:r>
              <a:rPr lang="en-US" dirty="0"/>
              <a:t> perspective, the </a:t>
            </a:r>
            <a:r>
              <a:rPr lang="en-US" b="1" dirty="0">
                <a:solidFill>
                  <a:srgbClr val="FF0000"/>
                </a:solidFill>
              </a:rPr>
              <a:t>data from smart objects is considered data in motion </a:t>
            </a:r>
            <a:r>
              <a:rPr lang="en-US" dirty="0"/>
              <a:t>as it passes through </a:t>
            </a:r>
            <a:r>
              <a:rPr lang="en-US" dirty="0" smtClean="0"/>
              <a:t>the network </a:t>
            </a:r>
            <a:r>
              <a:rPr lang="en-US" dirty="0"/>
              <a:t>en route to its final destination. </a:t>
            </a:r>
            <a:endParaRPr lang="en-US" dirty="0" smtClean="0"/>
          </a:p>
          <a:p>
            <a:pPr algn="just"/>
            <a:r>
              <a:rPr lang="en-US" dirty="0" smtClean="0"/>
              <a:t>This </a:t>
            </a:r>
            <a:r>
              <a:rPr lang="en-US" dirty="0"/>
              <a:t>is often </a:t>
            </a:r>
            <a:r>
              <a:rPr lang="en-US" dirty="0">
                <a:solidFill>
                  <a:srgbClr val="FF0000"/>
                </a:solidFill>
              </a:rPr>
              <a:t>processed at the edge, using fog computing. </a:t>
            </a:r>
            <a:endParaRPr lang="en-US" dirty="0" smtClean="0">
              <a:solidFill>
                <a:srgbClr val="FF0000"/>
              </a:solidFill>
            </a:endParaRPr>
          </a:p>
          <a:p>
            <a:pPr algn="just"/>
            <a:r>
              <a:rPr lang="en-US" dirty="0" smtClean="0"/>
              <a:t>When data </a:t>
            </a:r>
            <a:r>
              <a:rPr lang="en-US" dirty="0"/>
              <a:t>is processed at the edge, </a:t>
            </a:r>
            <a:r>
              <a:rPr lang="en-US" dirty="0">
                <a:solidFill>
                  <a:srgbClr val="FF0000"/>
                </a:solidFill>
              </a:rPr>
              <a:t>it may be filtered and deleted or forwarded on </a:t>
            </a:r>
            <a:r>
              <a:rPr lang="en-US" dirty="0"/>
              <a:t>for further processing </a:t>
            </a:r>
            <a:r>
              <a:rPr lang="en-US" dirty="0" smtClean="0"/>
              <a:t>and possible </a:t>
            </a:r>
            <a:r>
              <a:rPr lang="en-US" dirty="0"/>
              <a:t>storage at a fog node or in the data center. </a:t>
            </a:r>
            <a:endParaRPr lang="en-US" dirty="0" smtClean="0"/>
          </a:p>
          <a:p>
            <a:pPr algn="just"/>
            <a:r>
              <a:rPr lang="en-US" dirty="0" smtClean="0">
                <a:solidFill>
                  <a:srgbClr val="FF0000"/>
                </a:solidFill>
              </a:rPr>
              <a:t>Data </a:t>
            </a:r>
            <a:r>
              <a:rPr lang="en-US" dirty="0">
                <a:solidFill>
                  <a:srgbClr val="FF0000"/>
                </a:solidFill>
              </a:rPr>
              <a:t>does not come to rest at the edge</a:t>
            </a:r>
            <a:r>
              <a:rPr lang="en-US"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206</TotalTime>
  <Words>3395</Words>
  <Application>Microsoft Office PowerPoint</Application>
  <PresentationFormat>On-screen Show (4:3)</PresentationFormat>
  <Paragraphs>291</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Solstice</vt:lpstr>
      <vt:lpstr>   </vt:lpstr>
      <vt:lpstr>INTERNET OF THINGS UNIT IV DATA ANALYTICS AND SUPPORTING SERVICES</vt:lpstr>
      <vt:lpstr>An Introduction to Data Analytics for IoT</vt:lpstr>
      <vt:lpstr>Commercial Jet Engine</vt:lpstr>
      <vt:lpstr>Example </vt:lpstr>
      <vt:lpstr>Structured Versus Unstructured Data</vt:lpstr>
      <vt:lpstr>Slide 7</vt:lpstr>
      <vt:lpstr>Data in Motion Versus Data at Rest</vt:lpstr>
      <vt:lpstr>Slide 9</vt:lpstr>
      <vt:lpstr>Slide 10</vt:lpstr>
      <vt:lpstr>IoT Data Analytics Overview</vt:lpstr>
      <vt:lpstr>Application of Value and Complexity Factors to the Types of Data Analysis</vt:lpstr>
      <vt:lpstr>IoT Data Analytics Challenges</vt:lpstr>
      <vt:lpstr>Machine Learning</vt:lpstr>
      <vt:lpstr>Slide 15</vt:lpstr>
      <vt:lpstr>Machine Learning Overview</vt:lpstr>
      <vt:lpstr>Slide 17</vt:lpstr>
      <vt:lpstr>Slide 18</vt:lpstr>
      <vt:lpstr>Slide 19</vt:lpstr>
      <vt:lpstr>Slide 20</vt:lpstr>
      <vt:lpstr>Slide 21</vt:lpstr>
      <vt:lpstr>Slide 22</vt:lpstr>
      <vt:lpstr>Slide 23</vt:lpstr>
      <vt:lpstr>Neural networks</vt:lpstr>
      <vt:lpstr>Slide 25</vt:lpstr>
      <vt:lpstr>Introduction to NoSQL Databases</vt:lpstr>
      <vt:lpstr>What is a NoSQL database? </vt:lpstr>
      <vt:lpstr>Slide 28</vt:lpstr>
      <vt:lpstr>Limitations of Relational databases</vt:lpstr>
      <vt:lpstr>What are the advantages of NoSQL</vt:lpstr>
      <vt:lpstr>When to go for NoSQL </vt:lpstr>
      <vt:lpstr>HADOOP Overview</vt:lpstr>
      <vt:lpstr>HADOOP ARCHITECTURE Vs ECOSYSTEM </vt:lpstr>
      <vt:lpstr>Hadoop Architecture</vt:lpstr>
      <vt:lpstr>Hadoop Ecosystem</vt:lpstr>
      <vt:lpstr>Following are the components that collectively form a Hadoop ecosystem</vt:lpstr>
      <vt:lpstr>Slide 37</vt:lpstr>
      <vt:lpstr>Hadoop Distributed File System </vt:lpstr>
      <vt:lpstr>Slide 39</vt:lpstr>
      <vt:lpstr>HDFS</vt:lpstr>
      <vt:lpstr>Features of HDFS</vt:lpstr>
      <vt:lpstr>Advantages of HDFS</vt:lpstr>
      <vt:lpstr>YARN</vt:lpstr>
      <vt:lpstr>YARN Architecture</vt:lpstr>
      <vt:lpstr>YARN</vt:lpstr>
      <vt:lpstr>MapReduce </vt:lpstr>
      <vt:lpstr>MapReduce</vt:lpstr>
      <vt:lpstr>PIG</vt:lpstr>
      <vt:lpstr>HIVE</vt:lpstr>
      <vt:lpstr>Mahout</vt:lpstr>
      <vt:lpstr>Apache Spark</vt:lpstr>
      <vt:lpstr>Apache HBase</vt:lpstr>
      <vt:lpstr>Other Components</vt:lpstr>
      <vt:lpstr>Slide 54</vt:lpstr>
      <vt:lpstr>Slide 55</vt:lpstr>
      <vt:lpstr>Apache Kafka</vt:lpstr>
      <vt:lpstr>Slide 57</vt:lpstr>
      <vt:lpstr>Slide 58</vt:lpstr>
      <vt:lpstr>Slide 59</vt:lpstr>
      <vt:lpstr>Apache Spark</vt:lpstr>
      <vt:lpstr>Slide 61</vt:lpstr>
      <vt:lpstr>Slide 62</vt:lpstr>
      <vt:lpstr>  Xively Cloud for IoT </vt:lpstr>
      <vt:lpstr>Slide 64</vt:lpstr>
      <vt:lpstr>Slide 65</vt:lpstr>
      <vt:lpstr>Slide 66</vt:lpstr>
      <vt:lpstr>Slide 67</vt:lpstr>
      <vt:lpstr>Slide 68</vt:lpstr>
      <vt:lpstr>How to use Xively?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35</cp:revision>
  <dcterms:created xsi:type="dcterms:W3CDTF">2021-11-01T05:08:16Z</dcterms:created>
  <dcterms:modified xsi:type="dcterms:W3CDTF">2021-11-22T05:39:10Z</dcterms:modified>
</cp:coreProperties>
</file>